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434" r:id="rId2"/>
    <p:sldId id="444" r:id="rId3"/>
    <p:sldId id="436" r:id="rId4"/>
    <p:sldId id="438" r:id="rId5"/>
    <p:sldId id="374" r:id="rId6"/>
    <p:sldId id="447" r:id="rId7"/>
    <p:sldId id="433" r:id="rId8"/>
    <p:sldId id="357" r:id="rId9"/>
    <p:sldId id="358" r:id="rId10"/>
    <p:sldId id="373" r:id="rId11"/>
    <p:sldId id="385" r:id="rId12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0832566-95DE-477B-A046-5EE6A7D2F4A9}">
          <p14:sldIdLst>
            <p14:sldId id="434"/>
            <p14:sldId id="444"/>
            <p14:sldId id="436"/>
            <p14:sldId id="438"/>
            <p14:sldId id="374"/>
            <p14:sldId id="447"/>
            <p14:sldId id="433"/>
            <p14:sldId id="357"/>
            <p14:sldId id="358"/>
            <p14:sldId id="373"/>
            <p14:sldId id="385"/>
          </p14:sldIdLst>
        </p14:section>
        <p14:section name="Раздел без заголовка" id="{FAA752DA-4CED-41F4-968B-934AC8D9851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6433" autoAdjust="0"/>
  </p:normalViewPr>
  <p:slideViewPr>
    <p:cSldViewPr snapToGrid="0">
      <p:cViewPr varScale="1">
        <p:scale>
          <a:sx n="109" d="100"/>
          <a:sy n="109" d="100"/>
        </p:scale>
        <p:origin x="5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67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10.3.0.134\Work\&#1044;&#1086;&#1082;&#1091;&#1084;&#1077;&#1085;&#1090;&#1099;\&#1058;&#1088;&#1072;&#1074;&#1084;&#1072;&#1090;&#1080;&#1079;&#1084;\&#1054;&#1073;&#1097;&#1080;&#1077;\&#1043;&#1088;&#1091;&#1087;&#1087;&#1072;%20&#1056;&#1072;&#1089;&#1089;&#1083;&#1077;&#1076;&#1086;&#1074;&#1072;&#1085;&#1080;&#1103;\&#1040;&#1053;&#1040;&#1051;&#1048;&#1047;%202020-2021\&#1055;&#1047;%202020-2021\&#1055;&#1088;&#1086;&#1092;&#1079;&#1072;&#1073;&#1086;&#1083;&#1077;&#1074;&#1072;&#1085;&#1080;&#1103;-2021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4477113149951057E-2"/>
          <c:y val="0.10624878414066392"/>
          <c:w val="0.95104583889630623"/>
          <c:h val="0.6598902181601853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'[Диаграмма 2020-2021 случаи.xlsx]диаграмма случаи'!$B$2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6755674232309749E-3"/>
                  <c:y val="-2.69541874320618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4503782821539422E-3"/>
                  <c:y val="-3.14465520040721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6755674232309749E-3"/>
                  <c:y val="-4.04312811480927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450378282153983E-3"/>
                  <c:y val="-4.94160102921134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2020-2021 случаи.xlsx]диаграмма случаи'!$A$3:$A$6</c:f>
              <c:strCache>
                <c:ptCount val="4"/>
                <c:pt idx="0">
                  <c:v>количество сообщений о несчастных случаях</c:v>
                </c:pt>
                <c:pt idx="1">
                  <c:v>легкие</c:v>
                </c:pt>
                <c:pt idx="2">
                  <c:v>тяжелые</c:v>
                </c:pt>
                <c:pt idx="3">
                  <c:v>смертельные</c:v>
                </c:pt>
              </c:strCache>
            </c:strRef>
          </c:cat>
          <c:val>
            <c:numRef>
              <c:f>'[Диаграмма 2020-2021 случаи.xlsx]диаграмма случаи'!$B$3:$B$6</c:f>
              <c:numCache>
                <c:formatCode>General</c:formatCode>
                <c:ptCount val="4"/>
                <c:pt idx="0">
                  <c:v>255</c:v>
                </c:pt>
                <c:pt idx="1">
                  <c:v>187</c:v>
                </c:pt>
                <c:pt idx="2">
                  <c:v>38</c:v>
                </c:pt>
                <c:pt idx="3">
                  <c:v>16</c:v>
                </c:pt>
              </c:numCache>
            </c:numRef>
          </c:val>
        </c:ser>
        <c:ser>
          <c:idx val="1"/>
          <c:order val="1"/>
          <c:tx>
            <c:strRef>
              <c:f>'[Диаграмма 2020-2021 случаи.xlsx]диаграмма случаи'!$C$2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8.9007565643079659E-3"/>
                  <c:y val="-3.14465520040721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125945705384957E-2"/>
                  <c:y val="-3.14465520040721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007565643078844E-3"/>
                  <c:y val="-4.04312811480927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335113484646195E-2"/>
                  <c:y val="-4.04312811480928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2020-2021 случаи.xlsx]диаграмма случаи'!$A$3:$A$6</c:f>
              <c:strCache>
                <c:ptCount val="4"/>
                <c:pt idx="0">
                  <c:v>количество сообщений о несчастных случаях</c:v>
                </c:pt>
                <c:pt idx="1">
                  <c:v>легкие</c:v>
                </c:pt>
                <c:pt idx="2">
                  <c:v>тяжелые</c:v>
                </c:pt>
                <c:pt idx="3">
                  <c:v>смертельные</c:v>
                </c:pt>
              </c:strCache>
            </c:strRef>
          </c:cat>
          <c:val>
            <c:numRef>
              <c:f>'[Диаграмма 2020-2021 случаи.xlsx]диаграмма случаи'!$C$3:$C$6</c:f>
              <c:numCache>
                <c:formatCode>General</c:formatCode>
                <c:ptCount val="4"/>
                <c:pt idx="0">
                  <c:v>257</c:v>
                </c:pt>
                <c:pt idx="1">
                  <c:v>156</c:v>
                </c:pt>
                <c:pt idx="2">
                  <c:v>31</c:v>
                </c:pt>
                <c:pt idx="3">
                  <c:v>26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2836008"/>
        <c:axId val="162596800"/>
        <c:axId val="0"/>
      </c:bar3DChart>
      <c:catAx>
        <c:axId val="162836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2596800"/>
        <c:crosses val="autoZero"/>
        <c:auto val="1"/>
        <c:lblAlgn val="ctr"/>
        <c:lblOffset val="100"/>
        <c:noMultiLvlLbl val="0"/>
      </c:catAx>
      <c:valAx>
        <c:axId val="16259680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c:spPr>
        </c:majorGridlines>
        <c:numFmt formatCode="General" sourceLinked="1"/>
        <c:majorTickMark val="none"/>
        <c:minorTickMark val="none"/>
        <c:tickLblPos val="nextTo"/>
        <c:crossAx val="162836008"/>
        <c:crosses val="autoZero"/>
        <c:crossBetween val="between"/>
      </c:valAx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3000">
          <a:schemeClr val="accent1">
            <a:lumMod val="61000"/>
            <a:lumOff val="39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18900000" scaled="1"/>
      <a:tileRect/>
    </a:gradFill>
    <a:ln w="9525" cap="flat" cmpd="sng" algn="ctr"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  <a:round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'[НЕСЧАСТНЫЕ СЛУЧАИ - 2021 (Автосохраненный).xls]Лист2'!$B$2</c:f>
              <c:strCache>
                <c:ptCount val="1"/>
                <c:pt idx="0">
                  <c:v>2021г.</c:v>
                </c:pt>
              </c:strCache>
            </c:strRef>
          </c:tx>
          <c:spPr>
            <a:ln w="28575" cap="rnd" cmpd="sng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2.5682178657637684E-2"/>
                  <c:y val="-8.2027375025165886E-1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3541997102834583E-2"/>
                  <c:y val="-8.2027375025165886E-1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1401815548031444E-2"/>
                  <c:y val="4.4742721424946459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7630694713885401E-2"/>
                  <c:y val="-9.0985099264323157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3541997102834545E-2"/>
                  <c:y val="6.7114082137419697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6020388755753356E-2"/>
                  <c:y val="1.144650746841858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9261633993228264E-2"/>
                  <c:y val="-2.2371360712474054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7121452438425121E-2"/>
                  <c:y val="-8.4563743493148817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2.537277918247079E-2"/>
                  <c:y val="2.6458097472547079E-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2.4753980232137315E-2"/>
                  <c:y val="2.0468914289679414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9725733205978487E-2"/>
                  <c:y val="8.353149015633706E-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2.6610377083138213E-2"/>
                  <c:y val="2.5390613646423523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2.5551073153356224E-2"/>
                  <c:y val="9.0230680963874488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-2.6146277870388066E-2"/>
                  <c:y val="5.0036102443921432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2.6429894055957491E-2"/>
                  <c:y val="9.932708003891559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>
                <c:manualLayout>
                  <c:x val="-2.3206814338070494E-2"/>
                  <c:y val="3.4115444324288903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-1.8756133744151547E-2"/>
                  <c:y val="7.1954010432397856E-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>
                <c:manualLayout>
                  <c:x val="-2.4132730015082957E-2"/>
                  <c:y val="1.345223365087696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>
                <c:manualLayout>
                  <c:x val="-2.0654044750430294E-2"/>
                  <c:y val="-2.95748556285181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53000">
                    <a:schemeClr val="accent4">
                      <a:lumMod val="37000"/>
                      <a:lumOff val="63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rgbClr val="C00000"/>
                </a:solidFill>
              </a:ln>
              <a:effectLst>
                <a:outerShdw blurRad="50800" dist="50800" dir="5400000" sx="2000" sy="2000" algn="ctr" rotWithShape="0">
                  <a:srgbClr val="000000">
                    <a:alpha val="43137"/>
                  </a:srgb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'[НЕСЧАСТНЫЕ СЛУЧАИ - 2021 (Автосохраненный).xls]Лист2'!$A$3:$A$21</c:f>
              <c:strCache>
                <c:ptCount val="19"/>
                <c:pt idx="0">
                  <c:v>Предоставление прочих видов услуг</c:v>
                </c:pt>
                <c:pt idx="1">
                  <c:v>Деятельность финансовая и страховая</c:v>
                </c:pt>
                <c:pt idx="2">
                  <c:v>Деятельность в области информации и связи</c:v>
                </c:pt>
                <c:pt idx="3">
                  <c:v>Сельское, лесное хозяйство, рыболовство, рыбоводство</c:v>
                </c:pt>
                <c:pt idx="4">
                  <c:v>Водоснабжение, водоотведение, организация сбора и утилизации отходов, деятельность по ликвидации загрязнений</c:v>
                </c:pt>
                <c:pt idx="5">
                  <c:v> Деятельность гостиниц и предприятий общественного питания</c:v>
                </c:pt>
                <c:pt idx="6">
                  <c:v>Обеспечение электрической энергией, газом и паром; кондиционирование воздуха</c:v>
                </c:pt>
                <c:pt idx="7">
                  <c:v>Деятельность профессиональная, научная, техническая </c:v>
                </c:pt>
                <c:pt idx="8">
                  <c:v>Деятельность по операциям с недвижимым имуществом</c:v>
                </c:pt>
                <c:pt idx="9">
                  <c:v>Строительство</c:v>
                </c:pt>
                <c:pt idx="10">
                  <c:v>Государственное управление и обеспечение военной безопасности; социальное обеспечение</c:v>
                </c:pt>
                <c:pt idx="11">
                  <c:v>Деятельность в области культуры, спорта, организации досуга и развлечений </c:v>
                </c:pt>
                <c:pt idx="12">
                  <c:v>Образование</c:v>
                </c:pt>
                <c:pt idx="13">
                  <c:v>Деятельность административная и сопутствующие дополнительные услуги</c:v>
                </c:pt>
                <c:pt idx="14">
                  <c:v>Торговля оптовая и розничная, ремонт автотранспортных средств</c:v>
                </c:pt>
                <c:pt idx="15">
                  <c:v>Транспортировка и хранение</c:v>
                </c:pt>
                <c:pt idx="16">
                  <c:v>Добыча полезных ископаемых </c:v>
                </c:pt>
                <c:pt idx="17">
                  <c:v>Обрабатывающие производства</c:v>
                </c:pt>
                <c:pt idx="18">
                  <c:v>Деятельность в области здравоохранения и социальных услуг</c:v>
                </c:pt>
              </c:strCache>
            </c:strRef>
          </c:cat>
          <c:val>
            <c:numRef>
              <c:f>'[НЕСЧАСТНЫЕ СЛУЧАИ - 2021 (Автосохраненный).xls]Лист2'!$B$3:$B$21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  <c:pt idx="8">
                  <c:v>5</c:v>
                </c:pt>
                <c:pt idx="9">
                  <c:v>6</c:v>
                </c:pt>
                <c:pt idx="10">
                  <c:v>9</c:v>
                </c:pt>
                <c:pt idx="11">
                  <c:v>10</c:v>
                </c:pt>
                <c:pt idx="12">
                  <c:v>10</c:v>
                </c:pt>
                <c:pt idx="13">
                  <c:v>11</c:v>
                </c:pt>
                <c:pt idx="14">
                  <c:v>13</c:v>
                </c:pt>
                <c:pt idx="15">
                  <c:v>13</c:v>
                </c:pt>
                <c:pt idx="16">
                  <c:v>15</c:v>
                </c:pt>
                <c:pt idx="17">
                  <c:v>36</c:v>
                </c:pt>
                <c:pt idx="18">
                  <c:v>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'[НЕСЧАСТНЫЕ СЛУЧАИ - 2021 (Автосохраненный).xls]Лист2'!$C$2</c:f>
              <c:strCache>
                <c:ptCount val="1"/>
                <c:pt idx="0">
                  <c:v>2020г.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>
              <a:outerShdw blurRad="1117600" dist="1727200" dir="8280000" sx="1000" sy="1000" algn="ctr" rotWithShape="0">
                <a:srgbClr val="000000">
                  <a:alpha val="43137"/>
                </a:srgbClr>
              </a:outerShdw>
            </a:effectLst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>
                <a:outerShdw blurRad="1117600" dist="1727200" dir="8280000" sx="1000" sy="1000" algn="ctr" rotWithShape="0">
                  <a:srgbClr val="000000">
                    <a:alpha val="43137"/>
                  </a:srgbClr>
                </a:outerShdw>
              </a:effectLst>
            </c:spPr>
          </c:marker>
          <c:dPt>
            <c:idx val="0"/>
            <c:marker>
              <c:symbol val="circle"/>
              <c:size val="7"/>
            </c:marker>
            <c:bubble3D val="0"/>
          </c:dPt>
          <c:dLbls>
            <c:dLbl>
              <c:idx val="0"/>
              <c:layout>
                <c:manualLayout>
                  <c:x val="-2.5243891614997401E-2"/>
                  <c:y val="-1.91823416393221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2665130659572569E-2"/>
                  <c:y val="-3.28864834511701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9778387430078065E-2"/>
                  <c:y val="-3.1551380748781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2915034171453207E-2"/>
                  <c:y val="-1.5713797321549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0937835259280446E-2"/>
                  <c:y val="-2.91634885666582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8926774424690127E-2"/>
                  <c:y val="-3.18336939714356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4496557495530509E-2"/>
                  <c:y val="-2.50578596451752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5823094576946056E-2"/>
                  <c:y val="-2.300520966331156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1.8117843965156529E-2"/>
                  <c:y val="-2.61872761843585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2.1792974485843337E-2"/>
                  <c:y val="5.6677086218493225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2.1197531304062104E-2"/>
                  <c:y val="-1.9510885039065971E-2"/>
                </c:manualLayout>
              </c:layout>
              <c:tx>
                <c:rich>
                  <a:bodyPr/>
                  <a:lstStyle/>
                  <a:p>
                    <a:r>
                      <a:rPr lang="en-US" b="1" i="0" baseline="0" dirty="0" smtClean="0">
                        <a:solidFill>
                          <a:sysClr val="windowText" lastClr="000000"/>
                        </a:solidFill>
                      </a:rPr>
                      <a:t>19</a:t>
                    </a:r>
                    <a:endParaRPr lang="en-US" b="1" i="0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2.0014454714899887E-2"/>
                  <c:y val="-1.91594669863516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2.0026627106394308E-2"/>
                  <c:y val="-5.0893768711116009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-2.2768458290539771E-2"/>
                  <c:y val="-2.01589492722670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2.6301191989010424E-2"/>
                  <c:y val="-1.90993572434133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>
                <c:manualLayout>
                  <c:x val="-1.7876932050160398E-2"/>
                  <c:y val="4.67747750775832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-2.2041665081719976E-2"/>
                  <c:y val="-7.9124513894173135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>
                <c:manualLayout>
                  <c:x val="-2.0933977455716585E-2"/>
                  <c:y val="-3.952491057488982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>
                <c:manualLayout>
                  <c:x val="-1.932367149758454E-2"/>
                  <c:y val="0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flip="none" rotWithShape="1">
                <a:gsLst>
                  <a:gs pos="0">
                    <a:schemeClr val="accent2">
                      <a:lumMod val="0"/>
                      <a:lumOff val="100000"/>
                    </a:schemeClr>
                  </a:gs>
                  <a:gs pos="35000">
                    <a:schemeClr val="accent2">
                      <a:lumMod val="0"/>
                      <a:lumOff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'[НЕСЧАСТНЫЕ СЛУЧАИ - 2021 (Автосохраненный).xls]Лист2'!$A$3:$A$21</c:f>
              <c:strCache>
                <c:ptCount val="19"/>
                <c:pt idx="0">
                  <c:v>Предоставление прочих видов услуг</c:v>
                </c:pt>
                <c:pt idx="1">
                  <c:v>Деятельность финансовая и страховая</c:v>
                </c:pt>
                <c:pt idx="2">
                  <c:v>Деятельность в области информации и связи</c:v>
                </c:pt>
                <c:pt idx="3">
                  <c:v>Сельское, лесное хозяйство, рыболовство, рыбоводство</c:v>
                </c:pt>
                <c:pt idx="4">
                  <c:v>Водоснабжение, водоотведение, организация сбора и утилизации отходов, деятельность по ликвидации загрязнений</c:v>
                </c:pt>
                <c:pt idx="5">
                  <c:v> Деятельность гостиниц и предприятий общественного питания</c:v>
                </c:pt>
                <c:pt idx="6">
                  <c:v>Обеспечение электрической энергией, газом и паром; кондиционирование воздуха</c:v>
                </c:pt>
                <c:pt idx="7">
                  <c:v>Деятельность профессиональная, научная, техническая </c:v>
                </c:pt>
                <c:pt idx="8">
                  <c:v>Деятельность по операциям с недвижимым имуществом</c:v>
                </c:pt>
                <c:pt idx="9">
                  <c:v>Строительство</c:v>
                </c:pt>
                <c:pt idx="10">
                  <c:v>Государственное управление и обеспечение военной безопасности; социальное обеспечение</c:v>
                </c:pt>
                <c:pt idx="11">
                  <c:v>Деятельность в области культуры, спорта, организации досуга и развлечений </c:v>
                </c:pt>
                <c:pt idx="12">
                  <c:v>Образование</c:v>
                </c:pt>
                <c:pt idx="13">
                  <c:v>Деятельность административная и сопутствующие дополнительные услуги</c:v>
                </c:pt>
                <c:pt idx="14">
                  <c:v>Торговля оптовая и розничная, ремонт автотранспортных средств</c:v>
                </c:pt>
                <c:pt idx="15">
                  <c:v>Транспортировка и хранение</c:v>
                </c:pt>
                <c:pt idx="16">
                  <c:v>Добыча полезных ископаемых </c:v>
                </c:pt>
                <c:pt idx="17">
                  <c:v>Обрабатывающие производства</c:v>
                </c:pt>
                <c:pt idx="18">
                  <c:v>Деятельность в области здравоохранения и социальных услуг</c:v>
                </c:pt>
              </c:strCache>
            </c:strRef>
          </c:cat>
          <c:val>
            <c:numRef>
              <c:f>'[НЕСЧАСТНЫЕ СЛУЧАИ - 2021 (Автосохраненный).xls]Лист2'!$C$3:$C$21</c:f>
              <c:numCache>
                <c:formatCode>General</c:formatCode>
                <c:ptCount val="19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12</c:v>
                </c:pt>
                <c:pt idx="4">
                  <c:v>3</c:v>
                </c:pt>
                <c:pt idx="5">
                  <c:v>0</c:v>
                </c:pt>
                <c:pt idx="6">
                  <c:v>5</c:v>
                </c:pt>
                <c:pt idx="7">
                  <c:v>8</c:v>
                </c:pt>
                <c:pt idx="8">
                  <c:v>3</c:v>
                </c:pt>
                <c:pt idx="9">
                  <c:v>14</c:v>
                </c:pt>
                <c:pt idx="10">
                  <c:v>19</c:v>
                </c:pt>
                <c:pt idx="11">
                  <c:v>7</c:v>
                </c:pt>
                <c:pt idx="12">
                  <c:v>8</c:v>
                </c:pt>
                <c:pt idx="13">
                  <c:v>5</c:v>
                </c:pt>
                <c:pt idx="14">
                  <c:v>19</c:v>
                </c:pt>
                <c:pt idx="15">
                  <c:v>12</c:v>
                </c:pt>
                <c:pt idx="16">
                  <c:v>14</c:v>
                </c:pt>
                <c:pt idx="17">
                  <c:v>34</c:v>
                </c:pt>
                <c:pt idx="18">
                  <c:v>54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3601944"/>
        <c:axId val="163595320"/>
      </c:lineChart>
      <c:catAx>
        <c:axId val="1636019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accent5">
                  <a:lumMod val="75000"/>
                </a:schemeClr>
              </a:solidFill>
              <a:round/>
            </a:ln>
            <a:effectLst>
              <a:outerShdw blurRad="50800" dist="50800" dir="6600000" sx="153000" sy="153000" algn="ctr" rotWithShape="0">
                <a:srgbClr val="002060"/>
              </a:outerShdw>
              <a:softEdge rad="571500"/>
            </a:effectLst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6000000" scaled="0"/>
            <a:tileRect/>
          </a:gra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3595320"/>
        <c:crossesAt val="0"/>
        <c:auto val="1"/>
        <c:lblAlgn val="ctr"/>
        <c:lblOffset val="100"/>
        <c:noMultiLvlLbl val="0"/>
      </c:catAx>
      <c:valAx>
        <c:axId val="16359532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rgbClr val="7030A0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7030A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3601944"/>
        <c:crosses val="autoZero"/>
        <c:crossBetween val="between"/>
        <c:majorUnit val="10"/>
        <c:minorUnit val="3"/>
      </c:valAx>
      <c:spPr>
        <a:noFill/>
        <a:ln w="25400">
          <a:noFill/>
        </a:ln>
      </c:spPr>
    </c:plotArea>
    <c:legend>
      <c:legendPos val="b"/>
      <c:layout/>
      <c:overlay val="0"/>
      <c:sp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accent5">
            <a:lumMod val="0"/>
            <a:lumOff val="100000"/>
          </a:schemeClr>
        </a:gs>
        <a:gs pos="35000">
          <a:schemeClr val="accent5">
            <a:lumMod val="0"/>
            <a:lumOff val="100000"/>
          </a:schemeClr>
        </a:gs>
        <a:gs pos="100000">
          <a:schemeClr val="accent5">
            <a:lumMod val="100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40"/>
      <c:rotY val="2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616012788008575E-3"/>
          <c:y val="0.1415681539807524"/>
          <c:w val="0.96944444444444444"/>
          <c:h val="0.47353783902012242"/>
        </c:manualLayout>
      </c:layout>
      <c:pie3DChart>
        <c:varyColors val="1"/>
        <c:ser>
          <c:idx val="0"/>
          <c:order val="0"/>
          <c:spPr>
            <a:effectLst>
              <a:innerShdw blurRad="63500" dist="50800" dir="14160000">
                <a:prstClr val="black">
                  <a:alpha val="49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 w="69850" h="101600"/>
              <a:bevelB h="12700"/>
              <a:contourClr>
                <a:srgbClr val="000000"/>
              </a:contourClr>
            </a:sp3d>
          </c:spPr>
          <c:explosion val="63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rgbClr val="002060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rgbClr val="002060"/>
                </a:contourClr>
              </a:sp3d>
            </c:spPr>
          </c:dPt>
          <c:dPt>
            <c:idx val="1"/>
            <c:bubble3D val="0"/>
            <c:explosion val="4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chemeClr val="lt1"/>
                </a:contourClr>
              </a:sp3d>
            </c:spPr>
          </c:dPt>
          <c:dPt>
            <c:idx val="2"/>
            <c:bubble3D val="0"/>
            <c:explosion val="14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chemeClr val="lt1"/>
                </a:contourClr>
              </a:sp3d>
            </c:spPr>
          </c:dPt>
          <c:dPt>
            <c:idx val="3"/>
            <c:bubble3D val="0"/>
            <c:explosion val="15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chemeClr val="lt1"/>
                </a:contourClr>
              </a:sp3d>
            </c:spPr>
          </c:dPt>
          <c:dPt>
            <c:idx val="4"/>
            <c:bubble3D val="0"/>
            <c:explosion val="12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chemeClr val="lt1"/>
                </a:contourClr>
              </a:sp3d>
            </c:spPr>
          </c:dPt>
          <c:dPt>
            <c:idx val="5"/>
            <c:bubble3D val="0"/>
            <c:explosion val="38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chemeClr val="lt1"/>
                </a:contourClr>
              </a:sp3d>
            </c:spPr>
          </c:dPt>
          <c:dPt>
            <c:idx val="6"/>
            <c:bubble3D val="0"/>
            <c:explosion val="53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chemeClr val="lt1"/>
                </a:contourClr>
              </a:sp3d>
            </c:spPr>
          </c:dPt>
          <c:dPt>
            <c:idx val="7"/>
            <c:bubble3D val="0"/>
            <c:explosion val="66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chemeClr val="lt1"/>
                </a:contourClr>
              </a:sp3d>
            </c:spPr>
          </c:dPt>
          <c:dPt>
            <c:idx val="8"/>
            <c:bubble3D val="0"/>
            <c:explosion val="75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chemeClr val="lt1"/>
                </a:contourClr>
              </a:sp3d>
            </c:spPr>
          </c:dPt>
          <c:dPt>
            <c:idx val="9"/>
            <c:bubble3D val="0"/>
            <c:explosion val="78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chemeClr val="lt1"/>
                </a:contourClr>
              </a:sp3d>
            </c:spPr>
          </c:dPt>
          <c:dPt>
            <c:idx val="10"/>
            <c:bubble3D val="0"/>
            <c:explosion val="83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chemeClr val="lt1"/>
                </a:contourClr>
              </a:sp3d>
            </c:spPr>
          </c:dPt>
          <c:dPt>
            <c:idx val="11"/>
            <c:bubble3D val="0"/>
            <c:explosion val="99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>
                <a:innerShdw blurRad="63500" dist="50800" dir="14160000">
                  <a:prstClr val="black">
                    <a:alpha val="49000"/>
                  </a:prstClr>
                </a:innerShdw>
              </a:effectLst>
              <a:scene3d>
                <a:camera prst="orthographicFront"/>
                <a:lightRig rig="threePt" dir="t"/>
              </a:scene3d>
              <a:sp3d contourW="25400">
                <a:bevelT w="69850" h="101600"/>
                <a:bevelB h="12700"/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2210026072322355"/>
                  <c:y val="0.1337020867441075"/>
                </c:manualLayout>
              </c:layout>
              <c:tx>
                <c:rich>
                  <a:bodyPr/>
                  <a:lstStyle/>
                  <a:p>
                    <a:pPr>
                      <a:defRPr sz="800" b="1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fld id="{B039FE34-4AD0-48D4-BD1F-984FEFEF09F3}" type="CATEGORYNAME">
                      <a:rPr lang="ru-RU" sz="100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B1A5180C-D06F-4B1C-9A1D-EBE5AAD2C7E0}" type="VALUE">
                      <a:rPr lang="ru-RU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[ЗНАЧЕНИЕ]</a:t>
                    </a:fld>
                    <a:r>
                      <a:rPr lang="ru-RU" baseline="0" dirty="0"/>
                      <a:t>; </a:t>
                    </a:r>
                    <a:fld id="{E3AF344A-8FEA-46A9-BB0C-60675241C27A}" type="PERCENTAGE">
                      <a:rPr lang="ru-RU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[ПРОЦЕНТ]</a:t>
                    </a:fld>
                    <a:endParaRPr lang="ru-RU" baseline="0" dirty="0"/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007620805503041"/>
                      <c:h val="8.0888888888888885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.1435532554581761"/>
                  <c:y val="-0.18611916010498691"/>
                </c:manualLayout>
              </c:layout>
              <c:tx>
                <c:rich>
                  <a:bodyPr/>
                  <a:lstStyle/>
                  <a:p>
                    <a:pPr>
                      <a:defRPr sz="1000" b="1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 sz="1000" b="1" i="0" u="none" strike="noStrike" baseline="0" dirty="0">
                        <a:solidFill>
                          <a:sysClr val="windowText" lastClr="000000"/>
                        </a:solidFill>
                        <a:latin typeface="Times New Roman"/>
                        <a:cs typeface="Times New Roman"/>
                      </a:rPr>
                      <a:t>Неудовлетворительная организация производства работ; 6; 4%</a:t>
                    </a:r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8564173664338454"/>
                  <c:y val="-5.0859385151113538E-2"/>
                </c:manualLayout>
              </c:layout>
              <c:tx>
                <c:rich>
                  <a:bodyPr/>
                  <a:lstStyle/>
                  <a:p>
                    <a:pPr>
                      <a:defRPr sz="800" b="1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fld id="{4CF22997-1D22-45BB-9D31-75F09E949B8B}" type="CATEGORYNAME">
                      <a:rPr lang="ru-RU" sz="1000" dirty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[ИМЯ КАТЕГОРИИ]</a:t>
                    </a:fld>
                    <a:r>
                      <a:rPr lang="ru-RU" sz="1000" baseline="0" dirty="0"/>
                      <a:t>; </a:t>
                    </a:r>
                    <a:fld id="{95654BB2-22EA-4217-A61A-3906F89F3E7C}" type="VALUE">
                      <a:rPr lang="ru-RU" sz="1000" baseline="0" dirty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[ЗНАЧЕНИЕ]</a:t>
                    </a:fld>
                    <a:r>
                      <a:rPr lang="ru-RU" baseline="0" dirty="0"/>
                      <a:t>; </a:t>
                    </a:r>
                    <a:fld id="{C5E80DD8-5B24-4BB0-8A11-26DDF9D49482}" type="PERCENTAGE">
                      <a:rPr lang="ru-RU" baseline="0" dirty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[ПРОЦЕНТ]</a:t>
                    </a:fld>
                    <a:endParaRPr lang="ru-RU" baseline="0" dirty="0"/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34101780238428"/>
                      <c:h val="6.7111111111111107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0.25887287344895826"/>
                  <c:y val="1.4780367800559645E-2"/>
                </c:manualLayout>
              </c:layout>
              <c:tx>
                <c:rich>
                  <a:bodyPr/>
                  <a:lstStyle/>
                  <a:p>
                    <a:pPr>
                      <a:defRPr sz="800" b="1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fld id="{9DABD378-309B-4249-8A28-8C34F613D277}" type="CATEGORYNAME">
                      <a:rPr lang="ru-RU" sz="100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[ИМЯ КАТЕГОРИИ]</a:t>
                    </a:fld>
                    <a:r>
                      <a:rPr lang="ru-RU" sz="1000" baseline="0" dirty="0"/>
                      <a:t>; </a:t>
                    </a:r>
                    <a:fld id="{0E779A69-D2DD-4872-89FA-772D8FB6E082}" type="VALUE">
                      <a:rPr lang="ru-RU" sz="1000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[ЗНАЧЕНИЕ]</a:t>
                    </a:fld>
                    <a:r>
                      <a:rPr lang="ru-RU" sz="1000" baseline="0" dirty="0"/>
                      <a:t>; </a:t>
                    </a:r>
                    <a:fld id="{FE0D9CC1-3907-4A6F-A6BF-99B3FE60AD18}" type="PERCENTAGE">
                      <a:rPr lang="ru-RU" sz="1000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[ПРОЦЕНТ]</a:t>
                    </a:fld>
                    <a:endParaRPr lang="ru-RU" sz="1000" baseline="0" dirty="0"/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808770792233023"/>
                      <c:h val="5.8666666666666666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0.46594241248716328"/>
                  <c:y val="0.12781347331583551"/>
                </c:manualLayout>
              </c:layout>
              <c:tx>
                <c:rich>
                  <a:bodyPr/>
                  <a:lstStyle/>
                  <a:p>
                    <a:pPr>
                      <a:defRPr sz="800" b="1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fld id="{778AD704-0274-4AE0-AC50-DE9192C25695}" type="CATEGORYNAME">
                      <a:rPr lang="ru-RU" sz="100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[ИМЯ КАТЕГОРИИ]</a:t>
                    </a:fld>
                    <a:r>
                      <a:rPr lang="ru-RU" sz="1000" baseline="0" dirty="0"/>
                      <a:t>; </a:t>
                    </a:r>
                    <a:fld id="{987F73E1-E0FE-4E33-8CF5-6E55960EB5A1}" type="VALUE">
                      <a:rPr lang="ru-RU" sz="1000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[ЗНАЧЕНИЕ]</a:t>
                    </a:fld>
                    <a:r>
                      <a:rPr lang="ru-RU" sz="1000" baseline="0" dirty="0"/>
                      <a:t>; </a:t>
                    </a:r>
                    <a:fld id="{5AAA5D77-3026-4263-994C-EADFC99B5AD4}" type="PERCENTAGE">
                      <a:rPr lang="ru-RU" sz="1000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[ПРОЦЕНТ]</a:t>
                    </a:fld>
                    <a:endParaRPr lang="ru-RU" sz="1000" baseline="0" dirty="0"/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815183442505283"/>
                      <c:h val="8.0444444444444443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53090824952493842"/>
                  <c:y val="0.25994161620886486"/>
                </c:manualLayout>
              </c:layout>
              <c:tx>
                <c:rich>
                  <a:bodyPr/>
                  <a:lstStyle/>
                  <a:p>
                    <a:pPr>
                      <a:defRPr sz="800" b="1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fld id="{E67DA08C-9898-4B48-A1CE-6C6A56E5A4F4}" type="CATEGORYNAME">
                      <a:rPr lang="ru-RU" sz="1000" dirty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[ИМЯ КАТЕГОРИИ]</a:t>
                    </a:fld>
                    <a:r>
                      <a:rPr lang="ru-RU" sz="1000" baseline="0" dirty="0"/>
                      <a:t>; </a:t>
                    </a:r>
                    <a:fld id="{996CDADC-A3BE-462B-B277-8C72FA19AD96}" type="VALUE">
                      <a:rPr lang="ru-RU" sz="1000" baseline="0" dirty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[ЗНАЧЕНИЕ]</a:t>
                    </a:fld>
                    <a:r>
                      <a:rPr lang="ru-RU" sz="1000" baseline="0" dirty="0"/>
                      <a:t>; </a:t>
                    </a:r>
                    <a:fld id="{738D487A-D34D-46AE-AEDC-E8C4A60618F0}" type="PERCENTAGE">
                      <a:rPr lang="ru-RU" sz="1000" baseline="0" dirty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[ПРОЦЕНТ]</a:t>
                    </a:fld>
                    <a:endParaRPr lang="ru-RU" sz="1000" baseline="0" dirty="0"/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752998910342611"/>
                      <c:h val="5.8222222222222224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6"/>
              <c:layout>
                <c:manualLayout>
                  <c:x val="0.45017587917789331"/>
                  <c:y val="0.34421038954289129"/>
                </c:manualLayout>
              </c:layout>
              <c:tx>
                <c:rich>
                  <a:bodyPr/>
                  <a:lstStyle/>
                  <a:p>
                    <a:pPr>
                      <a:defRPr sz="800" b="1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sz="1000" dirty="0"/>
                      <a:t>Техническая неисправность оборудования; 1; 1%</a:t>
                    </a:r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073787736553502"/>
                      <c:h val="7.4222222222222217E-2"/>
                    </c:manualLayout>
                  </c15:layout>
                </c:ext>
              </c:extLst>
            </c:dLbl>
            <c:dLbl>
              <c:idx val="7"/>
              <c:layout>
                <c:manualLayout>
                  <c:x val="0.25771015810574915"/>
                  <c:y val="0.35923088363954508"/>
                </c:manualLayout>
              </c:layout>
              <c:tx>
                <c:rich>
                  <a:bodyPr/>
                  <a:lstStyle/>
                  <a:p>
                    <a:pPr>
                      <a:defRPr sz="800" b="1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fld id="{0DD53E7E-7EB6-4676-ACB9-2B13496ED993}" type="CATEGORYNAME">
                      <a:rPr lang="ru-RU" sz="100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85719061-9AF9-41A7-A69F-01ED249BF136}" type="VALUE">
                      <a:rPr lang="ru-RU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[ЗНАЧЕНИЕ]</a:t>
                    </a:fld>
                    <a:r>
                      <a:rPr lang="ru-RU" baseline="0" dirty="0"/>
                      <a:t>; </a:t>
                    </a:r>
                    <a:fld id="{9A2A72C2-7569-485D-8DF7-0235115DEEC4}" type="PERCENTAGE">
                      <a:rPr lang="ru-RU" sz="1000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[ПРОЦЕНТ]</a:t>
                    </a:fld>
                    <a:endParaRPr lang="ru-RU" baseline="0" dirty="0"/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336591559363672"/>
                      <c:h val="6.5333333333333327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8"/>
              <c:layout>
                <c:manualLayout>
                  <c:x val="4.9357958162206471E-2"/>
                  <c:y val="0.30633533432083365"/>
                </c:manualLayout>
              </c:layout>
              <c:tx>
                <c:rich>
                  <a:bodyPr/>
                  <a:lstStyle/>
                  <a:p>
                    <a:pPr>
                      <a:defRPr sz="800" b="1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fld id="{BE25A81D-7E83-414F-A26D-048711695B5A}" type="CATEGORYNAME">
                      <a:rPr lang="ru-RU" sz="100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F7BD102D-A0AC-4A9D-BDC6-5ED86447AA47}" type="VALUE">
                      <a:rPr lang="ru-RU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[ЗНАЧЕНИЕ]</a:t>
                    </a:fld>
                    <a:r>
                      <a:rPr lang="ru-RU" baseline="0" dirty="0"/>
                      <a:t>; </a:t>
                    </a:r>
                    <a:fld id="{C5044664-A84F-4D18-B47F-D5B74F0DDD85}" type="PERCENTAGE">
                      <a:rPr lang="ru-RU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[ПРОЦЕНТ]</a:t>
                    </a:fld>
                    <a:endParaRPr lang="ru-RU" baseline="0" dirty="0"/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9"/>
              <c:layout>
                <c:manualLayout>
                  <c:x val="-0.18086556924883346"/>
                  <c:y val="0.26208573928258966"/>
                </c:manualLayout>
              </c:layout>
              <c:tx>
                <c:rich>
                  <a:bodyPr/>
                  <a:lstStyle/>
                  <a:p>
                    <a:pPr>
                      <a:defRPr sz="800" b="1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fld id="{619D7273-45EC-41B5-8B2D-AD64FF64E437}" type="CATEGORYNAME">
                      <a:rPr lang="ru-RU" sz="100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1548E25F-FFE9-4C60-938C-820BECF469F9}" type="VALUE">
                      <a:rPr lang="ru-RU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[ЗНАЧЕНИЕ]</a:t>
                    </a:fld>
                    <a:r>
                      <a:rPr lang="ru-RU" baseline="0" dirty="0"/>
                      <a:t>; </a:t>
                    </a:r>
                    <a:fld id="{B671EEE9-9CEE-47C1-96C3-1982B3E58BD7}" type="PERCENTAGE">
                      <a:rPr lang="ru-RU" baseline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[ПРОЦЕНТ]</a:t>
                    </a:fld>
                    <a:endParaRPr lang="ru-RU" baseline="0" dirty="0"/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573395560966178"/>
                      <c:h val="0.11866666666666667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0"/>
              <c:layout>
                <c:manualLayout>
                  <c:x val="-0.17026929157980458"/>
                  <c:y val="0.14409781277340325"/>
                </c:manualLayout>
              </c:layout>
              <c:tx>
                <c:rich>
                  <a:bodyPr/>
                  <a:lstStyle/>
                  <a:p>
                    <a:pPr>
                      <a:defRPr sz="800" b="1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fld id="{D28E260E-EEC1-4B02-8C14-E9B3BCE72B30}" type="CATEGORYNAME">
                      <a:rPr lang="ru-RU" sz="1000" dirty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56E80939-8768-4013-B72F-0D44FEA67D1D}" type="VALUE">
                      <a:rPr lang="ru-RU" baseline="0" dirty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[ЗНАЧЕНИЕ]</a:t>
                    </a:fld>
                    <a:r>
                      <a:rPr lang="ru-RU" baseline="0" dirty="0"/>
                      <a:t>; </a:t>
                    </a:r>
                    <a:fld id="{F036E75A-46BD-4A44-B045-48C048FDE98A}" type="PERCENTAGE">
                      <a:rPr lang="ru-RU" baseline="0" dirty="0"/>
                      <a:pPr>
                        <a:defRPr sz="800" b="1" i="0" u="none" strike="noStrike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defRPr>
                      </a:pPr>
                      <a:t>[ПРОЦЕНТ]</a:t>
                    </a:fld>
                    <a:endParaRPr lang="ru-RU" baseline="0" dirty="0"/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263009625684474"/>
                      <c:h val="5.6000000000000001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1"/>
              <c:layout>
                <c:manualLayout>
                  <c:x val="-0.11756947660954145"/>
                  <c:y val="-3.7888395138726466E-2"/>
                </c:manualLayout>
              </c:layout>
              <c:tx>
                <c:rich>
                  <a:bodyPr/>
                  <a:lstStyle/>
                  <a:p>
                    <a:pPr>
                      <a:defRPr sz="800" b="1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sz="1000" b="1" i="0" baseline="0" dirty="0"/>
                      <a:t>Неприменение средств индивидуальной защиты ; 1; 1%</a:t>
                    </a:r>
                  </a:p>
                </c:rich>
              </c:tx>
              <c:spPr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4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</a:gradFill>
                <a:ln w="12700">
                  <a:solidFill>
                    <a:schemeClr val="tx1"/>
                  </a:solidFill>
                </a:ln>
                <a:effectLst/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771034805082372"/>
                      <c:h val="8.3111111111111108E-2"/>
                    </c:manualLayout>
                  </c15:layout>
                </c:ext>
              </c:extLst>
            </c:dLbl>
            <c:spPr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4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2700000" scaled="1"/>
              </a:gradFill>
              <a:ln w="12700">
                <a:solidFill>
                  <a:schemeClr val="tx1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1" i="0" u="none" strike="noStrike" baseline="0">
                    <a:solidFill>
                      <a:srgbClr val="333333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accent6">
                      <a:lumMod val="7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'[НЕСЧАСТНЫЕ СЛУЧАИ - 2021 (Автосохраненный).xls]причины'!$B$3:$B$14</c:f>
              <c:strCache>
                <c:ptCount val="12"/>
                <c:pt idx="0">
                  <c:v>Прочие причины (простая неосторожность пострадавшего)</c:v>
                </c:pt>
                <c:pt idx="1">
                  <c:v>Неудовлетворительная организация производства работ</c:v>
                </c:pt>
                <c:pt idx="2">
                  <c:v>Нарушение требований безопасности</c:v>
                </c:pt>
                <c:pt idx="3">
                  <c:v>Нарушение правил дорожного движения</c:v>
                </c:pt>
                <c:pt idx="4">
                  <c:v>Противоправные действия другого лица</c:v>
                </c:pt>
                <c:pt idx="5">
                  <c:v>Прочие (нападениие собак)</c:v>
                </c:pt>
                <c:pt idx="6">
                  <c:v>Техническая неиспрвность оборудования</c:v>
                </c:pt>
                <c:pt idx="7">
                  <c:v>Конструктивные недостатки оборудования</c:v>
                </c:pt>
                <c:pt idx="8">
                  <c:v>Эксплуатация неисправного оборудования</c:v>
                </c:pt>
                <c:pt idx="9">
                  <c:v>Неудовлетворительное содержание и недостатки в организации рабочих мест</c:v>
                </c:pt>
                <c:pt idx="10">
                  <c:v>Нарушение технологического процесса</c:v>
                </c:pt>
                <c:pt idx="11">
                  <c:v>Неприменение средств индивидуальной защиты</c:v>
                </c:pt>
              </c:strCache>
            </c:strRef>
          </c:cat>
          <c:val>
            <c:numRef>
              <c:f>'[НЕСЧАСТНЫЕ СЛУЧАИ - 2021 (Автосохраненный).xls]причины'!$C$3:$C$14</c:f>
              <c:numCache>
                <c:formatCode>@</c:formatCode>
                <c:ptCount val="12"/>
                <c:pt idx="0">
                  <c:v>96</c:v>
                </c:pt>
                <c:pt idx="1">
                  <c:v>6</c:v>
                </c:pt>
                <c:pt idx="2">
                  <c:v>15</c:v>
                </c:pt>
                <c:pt idx="3">
                  <c:v>11</c:v>
                </c:pt>
                <c:pt idx="4">
                  <c:v>6</c:v>
                </c:pt>
                <c:pt idx="5">
                  <c:v>3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</c:ser>
        <c:ser>
          <c:idx val="1"/>
          <c:order val="1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Pt>
            <c:idx val="11"/>
            <c:bubble3D val="0"/>
          </c:dPt>
          <c:cat>
            <c:strRef>
              <c:f>'[НЕСЧАСТНЫЕ СЛУЧАИ - 2021 (Автосохраненный).xls]причины'!$B$3:$B$14</c:f>
              <c:strCache>
                <c:ptCount val="12"/>
                <c:pt idx="0">
                  <c:v>Прочие причины (простая неосторожность пострадавшего)</c:v>
                </c:pt>
                <c:pt idx="1">
                  <c:v>Неудовлетворительная организация производства работ</c:v>
                </c:pt>
                <c:pt idx="2">
                  <c:v>Нарушение требований безопасности</c:v>
                </c:pt>
                <c:pt idx="3">
                  <c:v>Нарушение правил дорожного движения</c:v>
                </c:pt>
                <c:pt idx="4">
                  <c:v>Противоправные действия другого лица</c:v>
                </c:pt>
                <c:pt idx="5">
                  <c:v>Прочие (нападениие собак)</c:v>
                </c:pt>
                <c:pt idx="6">
                  <c:v>Техническая неиспрвность оборудования</c:v>
                </c:pt>
                <c:pt idx="7">
                  <c:v>Конструктивные недостатки оборудования</c:v>
                </c:pt>
                <c:pt idx="8">
                  <c:v>Эксплуатация неисправного оборудования</c:v>
                </c:pt>
                <c:pt idx="9">
                  <c:v>Неудовлетворительное содержание и недостатки в организации рабочих мест</c:v>
                </c:pt>
                <c:pt idx="10">
                  <c:v>Нарушение технологического процесса</c:v>
                </c:pt>
                <c:pt idx="11">
                  <c:v>Неприменение средств индивидуальной защиты</c:v>
                </c:pt>
              </c:strCache>
            </c:strRef>
          </c:cat>
          <c:val>
            <c:numRef>
              <c:f>'[НЕСЧАСТНЫЕ СЛУЧАИ - 2021 (Автосохраненный).xls]причины'!$D$3:$D$14</c:f>
              <c:numCache>
                <c:formatCode>General</c:formatCode>
                <c:ptCount val="1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 w="9525" cap="flat" cmpd="sng" algn="ctr">
      <a:solidFill>
        <a:srgbClr val="002060"/>
      </a:solidFill>
      <a:round/>
    </a:ln>
    <a:effectLst>
      <a:glow rad="355600">
        <a:schemeClr val="accent1">
          <a:alpha val="64000"/>
        </a:schemeClr>
      </a:glow>
      <a:softEdge rad="12700"/>
    </a:effectLst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286637379169068"/>
          <c:y val="0.15434462737612345"/>
          <c:w val="0.5988855146917611"/>
          <c:h val="0.80958033654884054"/>
        </c:manualLayout>
      </c:layout>
      <c:pieChart>
        <c:varyColors val="1"/>
        <c:ser>
          <c:idx val="0"/>
          <c:order val="0"/>
          <c:tx>
            <c:strRef>
              <c:f>'[Профзаболевания-2021.xls]Лист1'!$B$2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/>
                      <a:t>16 вибрационная болезнь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400"/>
                      <a:t>18 нейросенсорная тугоухость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400"/>
                      <a:t>3 пылевой бронхит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400"/>
                      <a:t>5  заболевания</a:t>
                    </a:r>
                    <a:r>
                      <a:rPr lang="ru-RU" sz="1400" baseline="0"/>
                      <a:t> кожи</a:t>
                    </a:r>
                    <a:endParaRPr lang="ru-RU" sz="140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400"/>
                      <a:t>3</a:t>
                    </a:r>
                    <a:r>
                      <a:rPr lang="ru-RU" sz="1400" baseline="0"/>
                      <a:t> ринит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'[Профзаболевания-2021.xls]Лист1'!$A$3:$A$7</c:f>
              <c:strCache>
                <c:ptCount val="5"/>
                <c:pt idx="0">
                  <c:v>Вибрационная болезнь </c:v>
                </c:pt>
                <c:pt idx="1">
                  <c:v>Нейросенсорная тугоухость</c:v>
                </c:pt>
                <c:pt idx="2">
                  <c:v>Заболевания кожи</c:v>
                </c:pt>
                <c:pt idx="3">
                  <c:v>Пылевой бронхит</c:v>
                </c:pt>
                <c:pt idx="4">
                  <c:v>БА, ринит</c:v>
                </c:pt>
              </c:strCache>
            </c:strRef>
          </c:cat>
          <c:val>
            <c:numRef>
              <c:f>'[Профзаболевания-2021.xls]Лист1'!$B$3:$B$7</c:f>
              <c:numCache>
                <c:formatCode>General</c:formatCode>
                <c:ptCount val="5"/>
                <c:pt idx="0">
                  <c:v>16</c:v>
                </c:pt>
                <c:pt idx="1">
                  <c:v>18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ln w="25400">
          <a:noFill/>
        </a:ln>
      </c:spPr>
    </c:plotArea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glow rad="228600">
        <a:schemeClr val="accent1">
          <a:satMod val="175000"/>
          <a:alpha val="40000"/>
        </a:schemeClr>
      </a:glow>
      <a:softEdge rad="330200"/>
    </a:effectLst>
    <a:scene3d>
      <a:camera prst="orthographicFront"/>
      <a:lightRig rig="threePt" dir="t"/>
    </a:scene3d>
    <a:sp3d>
      <a:bevelT w="114300" prst="artDeco"/>
    </a:sp3d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24207119935399E-2"/>
          <c:y val="0.12767397088306384"/>
          <c:w val="0.93263579038075461"/>
          <c:h val="0.595588715622871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страхователей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5249714067861249E-3"/>
                  <c:y val="1.395133423090580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193</a:t>
                    </a:r>
                  </a:p>
                  <a:p>
                    <a:r>
                      <a:rPr lang="en-US" sz="1400" i="1" dirty="0" smtClean="0"/>
                      <a:t>(57,9%)</a:t>
                    </a:r>
                    <a:endParaRPr lang="en-US" sz="1400" i="1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1FA-4CA2-AD51-C88620D0296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54</a:t>
                    </a:r>
                  </a:p>
                  <a:p>
                    <a:r>
                      <a:rPr lang="en-US" sz="1400" i="1" dirty="0" smtClean="0"/>
                      <a:t>(16,2%)</a:t>
                    </a:r>
                    <a:endParaRPr lang="en-US" sz="1400" i="1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1FA-4CA2-AD51-C88620D0296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40</a:t>
                    </a:r>
                  </a:p>
                  <a:p>
                    <a:r>
                      <a:rPr lang="en-US" sz="1400" i="1" dirty="0" smtClean="0"/>
                      <a:t>(12,1%)</a:t>
                    </a:r>
                    <a:endParaRPr lang="en-US" sz="1400" i="1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1FA-4CA2-AD51-C88620D0296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0674799847502863E-2"/>
                  <c:y val="2.7902668461811117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46</a:t>
                    </a:r>
                  </a:p>
                  <a:p>
                    <a:r>
                      <a:rPr lang="en-US" sz="1400" i="1" dirty="0" smtClean="0"/>
                      <a:t>(13,8%)</a:t>
                    </a:r>
                    <a:endParaRPr lang="en-US" sz="1400" i="1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1FA-4CA2-AD51-C88620D0296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 w="23963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accent1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численность работающих от 1 до 100 чел.</c:v>
                </c:pt>
                <c:pt idx="1">
                  <c:v>численность работающих от 101 до 250 чел.</c:v>
                </c:pt>
                <c:pt idx="2">
                  <c:v>численность работающих от 251 до 500 чел.</c:v>
                </c:pt>
                <c:pt idx="3">
                  <c:v>численность работающих свыше 501 чел.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193</c:v>
                </c:pt>
                <c:pt idx="1">
                  <c:v>54</c:v>
                </c:pt>
                <c:pt idx="2">
                  <c:v>40</c:v>
                </c:pt>
                <c:pt idx="3">
                  <c:v>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1FA-4CA2-AD51-C88620D0296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Использовано средств, млн. руб.</c:v>
                </c:pt>
              </c:strCache>
            </c:strRef>
          </c:tx>
          <c:spPr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8.9474995572179743E-3"/>
                  <c:y val="2.790266846181162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6,1</a:t>
                    </a:r>
                  </a:p>
                  <a:p>
                    <a:r>
                      <a:rPr lang="en-US" sz="1400" i="1" dirty="0" smtClean="0"/>
                      <a:t>(5,5%)</a:t>
                    </a:r>
                    <a:endParaRPr lang="en-US" sz="1400" i="1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31FA-4CA2-AD51-C88620D0296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8923844488939686E-3"/>
                  <c:y val="1.03213508582597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7,6</a:t>
                    </a:r>
                  </a:p>
                  <a:p>
                    <a:r>
                      <a:rPr lang="en-US" sz="1400" i="1" dirty="0" smtClean="0"/>
                      <a:t>(6,7%)</a:t>
                    </a:r>
                    <a:endParaRPr lang="en-US" sz="1400" i="1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31FA-4CA2-AD51-C88620D0296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474995572179743E-3"/>
                  <c:y val="2.3704085829487007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11,0</a:t>
                    </a:r>
                  </a:p>
                  <a:p>
                    <a:r>
                      <a:rPr lang="en-US" sz="1400" i="1" dirty="0" smtClean="0"/>
                      <a:t>(9,7%)</a:t>
                    </a:r>
                    <a:endParaRPr lang="en-US" sz="1400" i="1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31FA-4CA2-AD51-C88620D0296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4918663188451038E-2"/>
                  <c:y val="-3.210125109413615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88,4</a:t>
                    </a:r>
                  </a:p>
                  <a:p>
                    <a:r>
                      <a:rPr lang="en-US" sz="1400" i="1" dirty="0" smtClean="0"/>
                      <a:t>(78,1%)</a:t>
                    </a:r>
                    <a:endParaRPr lang="en-US" sz="1400" i="1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31FA-4CA2-AD51-C88620D0296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 w="23963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численность работающих от 1 до 100 чел.</c:v>
                </c:pt>
                <c:pt idx="1">
                  <c:v>численность работающих от 101 до 250 чел.</c:v>
                </c:pt>
                <c:pt idx="2">
                  <c:v>численность работающих от 251 до 500 чел.</c:v>
                </c:pt>
                <c:pt idx="3">
                  <c:v>численность работающих свыше 501 чел.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6.1</c:v>
                </c:pt>
                <c:pt idx="1">
                  <c:v>7.6</c:v>
                </c:pt>
                <c:pt idx="2">
                  <c:v>11</c:v>
                </c:pt>
                <c:pt idx="3">
                  <c:v>88.3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31FA-4CA2-AD51-C88620D029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4082272"/>
        <c:axId val="164082664"/>
      </c:barChart>
      <c:catAx>
        <c:axId val="164082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32" b="1"/>
            </a:pPr>
            <a:endParaRPr lang="ru-RU"/>
          </a:p>
        </c:txPr>
        <c:crossAx val="164082664"/>
        <c:crosses val="autoZero"/>
        <c:auto val="1"/>
        <c:lblAlgn val="ctr"/>
        <c:lblOffset val="100"/>
        <c:noMultiLvlLbl val="0"/>
      </c:catAx>
      <c:valAx>
        <c:axId val="164082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3"/>
            </a:pPr>
            <a:endParaRPr lang="ru-RU"/>
          </a:p>
        </c:txPr>
        <c:crossAx val="164082272"/>
        <c:crosses val="autoZero"/>
        <c:crossBetween val="between"/>
      </c:valAx>
      <c:spPr>
        <a:noFill/>
        <a:ln w="23963">
          <a:noFill/>
        </a:ln>
      </c:spPr>
    </c:plotArea>
    <c:legend>
      <c:legendPos val="r"/>
      <c:layout>
        <c:manualLayout>
          <c:xMode val="edge"/>
          <c:yMode val="edge"/>
          <c:x val="5.9217881790700679E-2"/>
          <c:y val="0.85157201476457256"/>
          <c:w val="0.88946645669291269"/>
          <c:h val="0.114108317250941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98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5744282491373972"/>
          <c:y val="4.6773399900354916E-2"/>
          <c:w val="0.5174294435105744"/>
          <c:h val="0.9378824775752876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Процент использование сумм по отраслям по России</c:v>
                </c:pt>
              </c:strCache>
            </c:strRef>
          </c:tx>
          <c:spPr>
            <a:solidFill>
              <a:schemeClr val="accent1"/>
            </a:solidFill>
            <a:ln w="28445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val="FFCC99">
                      <a:gamma/>
                      <a:shade val="46275"/>
                      <a:invGamma/>
                    </a:srgbClr>
                  </a:gs>
                  <a:gs pos="50000">
                    <a:srgbClr val="FFCC99"/>
                  </a:gs>
                  <a:gs pos="100000">
                    <a:srgbClr val="FFCC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28445">
                <a:solidFill>
                  <a:schemeClr val="tx1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FDF-499C-9D3F-F4E75673AD59}"/>
              </c:ext>
            </c:extLst>
          </c:dPt>
          <c:dPt>
            <c:idx val="3"/>
            <c:invertIfNegative val="0"/>
            <c:bubble3D val="0"/>
            <c:spPr>
              <a:gradFill rotWithShape="0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28445">
                <a:solidFill>
                  <a:schemeClr val="tx1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FDF-499C-9D3F-F4E75673AD59}"/>
              </c:ext>
            </c:extLst>
          </c:dPt>
          <c:dPt>
            <c:idx val="4"/>
            <c:invertIfNegative val="0"/>
            <c:bubble3D val="0"/>
            <c:spPr>
              <a:gradFill rotWithShape="0">
                <a:gsLst>
                  <a:gs pos="0">
                    <a:srgbClr val="CC99FF">
                      <a:gamma/>
                      <a:shade val="46275"/>
                      <a:invGamma/>
                    </a:srgbClr>
                  </a:gs>
                  <a:gs pos="50000">
                    <a:srgbClr val="CC99FF"/>
                  </a:gs>
                  <a:gs pos="100000">
                    <a:srgbClr val="CC99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28445">
                <a:solidFill>
                  <a:schemeClr val="tx1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FDF-499C-9D3F-F4E75673AD59}"/>
              </c:ext>
            </c:extLst>
          </c:dPt>
          <c:dPt>
            <c:idx val="5"/>
            <c:invertIfNegative val="0"/>
            <c:bubble3D val="0"/>
            <c:spPr>
              <a:gradFill rotWithShape="0">
                <a:gsLst>
                  <a:gs pos="0">
                    <a:srgbClr val="993300">
                      <a:gamma/>
                      <a:shade val="46275"/>
                      <a:invGamma/>
                    </a:srgbClr>
                  </a:gs>
                  <a:gs pos="50000">
                    <a:srgbClr val="993300"/>
                  </a:gs>
                  <a:gs pos="100000">
                    <a:srgbClr val="9933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28445">
                <a:solidFill>
                  <a:schemeClr val="tx1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FDF-499C-9D3F-F4E75673AD59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28445">
                <a:solidFill>
                  <a:schemeClr val="tx1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FDF-499C-9D3F-F4E75673AD59}"/>
              </c:ext>
            </c:extLst>
          </c:dPt>
          <c:dPt>
            <c:idx val="8"/>
            <c:invertIfNegative val="0"/>
            <c:bubble3D val="0"/>
            <c:spPr>
              <a:solidFill>
                <a:srgbClr val="92D050"/>
              </a:solidFill>
              <a:ln w="28445">
                <a:solidFill>
                  <a:schemeClr val="tx1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2FDF-499C-9D3F-F4E75673AD59}"/>
              </c:ext>
            </c:extLst>
          </c:dPt>
          <c:dPt>
            <c:idx val="11"/>
            <c:invertIfNegative val="0"/>
            <c:bubble3D val="0"/>
            <c:spPr>
              <a:gradFill rotWithShape="0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28445">
                <a:solidFill>
                  <a:schemeClr val="tx1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2FDF-499C-9D3F-F4E75673AD59}"/>
              </c:ext>
            </c:extLst>
          </c:dPt>
          <c:dLbls>
            <c:dLbl>
              <c:idx val="0"/>
              <c:layout>
                <c:manualLayout>
                  <c:x val="3.6030257453773548E-4"/>
                  <c:y val="1.332162246842434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FDF-499C-9D3F-F4E75673AD5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5399893833495548E-3"/>
                  <c:y val="1.13007073009966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FDF-499C-9D3F-F4E75673AD5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9838641355894106E-3"/>
                  <c:y val="-3.131468972383826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2FDF-499C-9D3F-F4E75673AD5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8.6444970361851253E-3"/>
                  <c:y val="-2.339657346117241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2FDF-499C-9D3F-F4E75673AD5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7448210228813659E-3"/>
                  <c:y val="-7.36075069614502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2FDF-499C-9D3F-F4E75673AD5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4379987832169832E-2"/>
                  <c:y val="-5.794375509886714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7-2FDF-499C-9D3F-F4E75673AD5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8.7169846980643742E-3"/>
                  <c:y val="-9.397172525291862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9-2FDF-499C-9D3F-F4E75673AD5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1.2673626470848448E-4"/>
                  <c:y val="1.698691773117402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8-2FDF-499C-9D3F-F4E75673AD5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1.1686056799079903E-2"/>
                  <c:y val="4.858276802401190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2FDF-499C-9D3F-F4E75673AD5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49528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333333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Sheet1!$B$1:$M$1</c:f>
              <c:strCache>
                <c:ptCount val="12"/>
                <c:pt idx="0">
                  <c:v>строительство </c:v>
                </c:pt>
                <c:pt idx="1">
                  <c:v>Сельское хозяйство</c:v>
                </c:pt>
                <c:pt idx="2">
                  <c:v>Производство пищевых продуктов</c:v>
                </c:pt>
                <c:pt idx="3">
                  <c:v>Образование</c:v>
                </c:pt>
                <c:pt idx="4">
                  <c:v>Обеспечение электроэнергией,..</c:v>
                </c:pt>
                <c:pt idx="5">
                  <c:v>Предоставление услуг в области лесоводства</c:v>
                </c:pt>
                <c:pt idx="6">
                  <c:v>Медицина</c:v>
                </c:pt>
                <c:pt idx="7">
                  <c:v>Добыча урановых руд </c:v>
                </c:pt>
                <c:pt idx="8">
                  <c:v>Добыча каменного, бурого угля</c:v>
                </c:pt>
                <c:pt idx="9">
                  <c:v>Пр-во судов, летательных аппаратов</c:v>
                </c:pt>
                <c:pt idx="10">
                  <c:v>Добыча драгоценных металлов</c:v>
                </c:pt>
                <c:pt idx="11">
                  <c:v>Предоставление услуг по восстановлению и оснащению (завершению) железнодорожных локомотивов, трамвайных моторных вагонов и прочего подвижного состава</c:v>
                </c:pt>
              </c:strCache>
            </c:strRef>
          </c:cat>
          <c:val>
            <c:numRef>
              <c:f>Sheet1!$B$2:$M$2</c:f>
              <c:numCache>
                <c:formatCode>0.0%</c:formatCode>
                <c:ptCount val="12"/>
                <c:pt idx="0">
                  <c:v>8.9999999999999993E-3</c:v>
                </c:pt>
                <c:pt idx="1">
                  <c:v>8.9999999999999993E-3</c:v>
                </c:pt>
                <c:pt idx="2">
                  <c:v>8.9999999999999993E-3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2.3E-2</c:v>
                </c:pt>
                <c:pt idx="6">
                  <c:v>4.2999999999999997E-2</c:v>
                </c:pt>
                <c:pt idx="7">
                  <c:v>0.105</c:v>
                </c:pt>
                <c:pt idx="8">
                  <c:v>0.17699999999999999</c:v>
                </c:pt>
                <c:pt idx="9">
                  <c:v>0.19400000000000001</c:v>
                </c:pt>
                <c:pt idx="10">
                  <c:v>0.26200000000000001</c:v>
                </c:pt>
                <c:pt idx="11">
                  <c:v>0.29099999999999998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2FDF-499C-9D3F-F4E75673AD5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4083448"/>
        <c:axId val="164083840"/>
      </c:barChart>
      <c:catAx>
        <c:axId val="164083448"/>
        <c:scaling>
          <c:orientation val="minMax"/>
        </c:scaling>
        <c:delete val="0"/>
        <c:axPos val="l"/>
        <c:majorGridlines/>
        <c:minorGridlines>
          <c:spPr>
            <a:ln>
              <a:solidFill>
                <a:srgbClr val="FFFFFF">
                  <a:alpha val="0"/>
                </a:srgbClr>
              </a:solidFill>
            </a:ln>
          </c:spPr>
        </c:minorGridlines>
        <c:numFmt formatCode="General" sourceLinked="1"/>
        <c:majorTickMark val="out"/>
        <c:minorTickMark val="none"/>
        <c:tickLblPos val="nextTo"/>
        <c:spPr>
          <a:noFill/>
          <a:ln w="711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 rtl="0">
              <a:defRPr sz="14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640838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4083840"/>
        <c:scaling>
          <c:orientation val="minMax"/>
        </c:scaling>
        <c:delete val="1"/>
        <c:axPos val="b"/>
        <c:numFmt formatCode="0.0%" sourceLinked="1"/>
        <c:majorTickMark val="out"/>
        <c:minorTickMark val="none"/>
        <c:tickLblPos val="none"/>
        <c:crossAx val="164083448"/>
        <c:crosses val="autoZero"/>
        <c:crossBetween val="between"/>
      </c:valAx>
      <c:spPr>
        <a:noFill/>
        <a:ln w="25398">
          <a:noFill/>
        </a:ln>
      </c:spPr>
    </c:plotArea>
    <c:plotVisOnly val="1"/>
    <c:dispBlanksAs val="gap"/>
    <c:showDLblsOverMax val="0"/>
  </c:chart>
  <c:spPr>
    <a:noFill/>
    <a:ln w="6190">
      <a:solidFill>
        <a:schemeClr val="bg1"/>
      </a:solidFill>
      <a:prstDash val="solid"/>
    </a:ln>
  </c:spPr>
  <c:txPr>
    <a:bodyPr/>
    <a:lstStyle/>
    <a:p>
      <a:pPr>
        <a:defRPr sz="3863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6583728716602734"/>
          <c:y val="0.1854410514099159"/>
          <c:w val="0.36019014531619736"/>
          <c:h val="0.3316444524062173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46F-49D6-A43F-07600C5FAA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46F-49D6-A43F-07600C5FAA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46F-49D6-A43F-07600C5FAA1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46F-49D6-A43F-07600C5FAA1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46F-49D6-A43F-07600C5FAA1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46F-49D6-A43F-07600C5FAA1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46F-49D6-A43F-07600C5FAA1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946F-49D6-A43F-07600C5FAA19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946F-49D6-A43F-07600C5FAA19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946F-49D6-A43F-07600C5FAA19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946F-49D6-A43F-07600C5FAA19}"/>
              </c:ext>
            </c:extLst>
          </c:dPt>
          <c:dLbls>
            <c:dLbl>
              <c:idx val="0"/>
              <c:layout>
                <c:manualLayout>
                  <c:x val="-0.11586843798028576"/>
                  <c:y val="-6.712224110415146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907B58D-EE1A-4EE2-9B92-27E90B5C0620}" type="CATEGORYNAME">
                      <a:rPr lang="ru-RU" b="1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/>
                      </a:pPr>
                      <a:t>[ИМЯ КАТЕГОРИИ]</a:t>
                    </a:fld>
                    <a:endParaRPr lang="ru-RU" b="1" baseline="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defRPr/>
                    </a:pPr>
                    <a:r>
                      <a:rPr lang="ru-RU" sz="1300" b="1" baseline="0" dirty="0" smtClean="0">
                        <a:solidFill>
                          <a:srgbClr val="C00000"/>
                        </a:solidFill>
                      </a:rPr>
                      <a:t>31,3 млн. руб.</a:t>
                    </a:r>
                  </a:p>
                  <a:p>
                    <a:pPr>
                      <a:defRPr/>
                    </a:pPr>
                    <a:r>
                      <a:rPr lang="ru-RU" sz="1197" b="1" i="0" u="none" strike="noStrike" kern="1200" baseline="0" dirty="0" smtClean="0">
                        <a:solidFill>
                          <a:srgbClr val="0070C0"/>
                        </a:solidFill>
                      </a:rPr>
                      <a:t>26,9%</a:t>
                    </a:r>
                  </a:p>
                  <a:p>
                    <a:pPr>
                      <a:defRPr/>
                    </a:pPr>
                    <a:r>
                      <a:rPr lang="ru-RU" sz="1197" b="1" i="0" u="none" strike="noStrike" kern="1200" baseline="0" dirty="0" smtClean="0">
                        <a:solidFill>
                          <a:srgbClr val="7030A0"/>
                        </a:solidFill>
                      </a:rPr>
                      <a:t>Приобретено 63722 шт.</a:t>
                    </a:r>
                  </a:p>
                </c:rich>
              </c:tx>
              <c:spPr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46F-49D6-A43F-07600C5FAA19}"/>
                </c:ext>
                <c:ext xmlns:c15="http://schemas.microsoft.com/office/drawing/2012/chart" uri="{CE6537A1-D6FC-4f65-9D91-7224C49458BB}">
                  <c15:layout>
                    <c:manualLayout>
                      <c:w val="0.19819983210062328"/>
                      <c:h val="0.18357666423439215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0038507173964593"/>
                  <c:y val="1.85582833715745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763763F-6656-4C72-A676-FA92AA44961E}" type="CATEGORYNAME">
                      <a:rPr lang="ru-RU" b="1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/>
                      </a:pPr>
                      <a:t>[ИМЯ КАТЕГОРИИ]</a:t>
                    </a:fld>
                    <a:endParaRPr lang="ru-RU" b="1" baseline="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defRPr/>
                    </a:pPr>
                    <a:r>
                      <a:rPr lang="ru-RU" b="1" baseline="0" dirty="0" smtClean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ru-RU" sz="1300" b="1" baseline="0" dirty="0" smtClean="0">
                        <a:solidFill>
                          <a:srgbClr val="C00000"/>
                        </a:solidFill>
                      </a:rPr>
                      <a:t> 22,1 млн. руб.</a:t>
                    </a:r>
                  </a:p>
                  <a:p>
                    <a:pPr>
                      <a:defRPr/>
                    </a:pPr>
                    <a:r>
                      <a:rPr lang="ru-RU" sz="1197" b="1" i="0" u="none" strike="noStrike" kern="1200" baseline="0" dirty="0" smtClean="0">
                        <a:solidFill>
                          <a:srgbClr val="0070C0"/>
                        </a:solidFill>
                      </a:rPr>
                      <a:t>19,0%</a:t>
                    </a:r>
                  </a:p>
                  <a:p>
                    <a:pPr>
                      <a:defRPr/>
                    </a:pPr>
                    <a:r>
                      <a:rPr lang="ru-RU" sz="1197" b="1" i="0" u="none" strike="noStrike" kern="1200" baseline="0" dirty="0" smtClean="0">
                        <a:solidFill>
                          <a:srgbClr val="7030A0"/>
                        </a:solidFill>
                      </a:rPr>
                      <a:t>Проведено 7622 чел.</a:t>
                    </a:r>
                  </a:p>
                </c:rich>
              </c:tx>
              <c:spPr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946F-49D6-A43F-07600C5FAA19}"/>
                </c:ext>
                <c:ext xmlns:c15="http://schemas.microsoft.com/office/drawing/2012/chart" uri="{CE6537A1-D6FC-4f65-9D91-7224C49458BB}">
                  <c15:layout>
                    <c:manualLayout>
                      <c:w val="0.23371266155469422"/>
                      <c:h val="0.22312813718579863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9846153846153838"/>
                  <c:y val="-1.2926786405148313E-2"/>
                </c:manualLayout>
              </c:layout>
              <c:tx>
                <c:rich>
                  <a:bodyPr/>
                  <a:lstStyle/>
                  <a:p>
                    <a:fld id="{3226A66F-4C13-4609-9A7B-D8B13C2CE47D}" type="CATEGORYNAME">
                      <a:rPr lang="ru-RU" sz="1200" b="1" i="0" u="none" strike="noStrike" kern="1200" baseline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[ИМЯ КАТЕГОРИИ]</a:t>
                    </a:fld>
                    <a:endParaRPr lang="ru-RU" sz="1197" b="1" i="0" u="none" strike="noStrike" kern="1200" baseline="0" dirty="0" smtClean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r>
                      <a:rPr lang="ru-RU" sz="1300" b="1" i="0" u="none" strike="noStrike" kern="1200" baseline="0" dirty="0" smtClean="0">
                        <a:solidFill>
                          <a:srgbClr val="C00000"/>
                        </a:solidFill>
                      </a:rPr>
                      <a:t>19,0 млн. руб.</a:t>
                    </a:r>
                  </a:p>
                  <a:p>
                    <a:r>
                      <a:rPr lang="ru-RU" sz="1197" b="1" i="0" u="none" strike="noStrike" kern="1200" baseline="0" dirty="0" smtClean="0">
                        <a:solidFill>
                          <a:srgbClr val="0070C0"/>
                        </a:solidFill>
                      </a:rPr>
                      <a:t>16,4%</a:t>
                    </a:r>
                  </a:p>
                  <a:p>
                    <a:r>
                      <a:rPr lang="ru-RU" sz="1197" b="1" i="0" u="none" strike="noStrike" kern="1200" baseline="0" dirty="0" smtClean="0">
                        <a:solidFill>
                          <a:srgbClr val="7030A0"/>
                        </a:solidFill>
                      </a:rPr>
                      <a:t>Приобретено 347 путевок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0.19464222394163427"/>
                  <c:y val="7.6453192049910829E-2"/>
                </c:manualLayout>
              </c:layout>
              <c:tx>
                <c:rich>
                  <a:bodyPr/>
                  <a:lstStyle/>
                  <a:p>
                    <a:fld id="{C50C8C8A-4F95-4546-8451-D19472B7B6FF}" type="CATEGORYNAME">
                      <a:rPr lang="ru-RU" sz="1197" b="1" i="0" u="none" strike="noStrike" kern="1200" baseline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[ИМЯ КАТЕГОРИИ]</a:t>
                    </a:fld>
                    <a:endParaRPr lang="ru-RU" sz="1197" b="1" i="0" u="none" strike="noStrike" kern="1200" baseline="0" dirty="0" smtClean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r>
                      <a:rPr lang="ru-RU" sz="1300" b="1" i="0" u="none" strike="noStrike" kern="1200" baseline="0" dirty="0" smtClean="0">
                        <a:solidFill>
                          <a:srgbClr val="C00000"/>
                        </a:solidFill>
                      </a:rPr>
                      <a:t>16,6 млн. руб.</a:t>
                    </a:r>
                  </a:p>
                  <a:p>
                    <a:r>
                      <a:rPr lang="ru-RU" sz="1197" b="1" i="0" u="none" strike="noStrike" kern="1200" baseline="0" dirty="0" smtClean="0">
                        <a:solidFill>
                          <a:srgbClr val="0070C0"/>
                        </a:solidFill>
                      </a:rPr>
                      <a:t> 13,4%</a:t>
                    </a:r>
                  </a:p>
                  <a:p>
                    <a:r>
                      <a:rPr lang="ru-RU" sz="1197" b="1" i="0" u="none" strike="noStrike" kern="1200" baseline="0" dirty="0" smtClean="0">
                        <a:solidFill>
                          <a:srgbClr val="7030A0"/>
                        </a:solidFill>
                      </a:rPr>
                      <a:t>Приобретено 229 путевок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946F-49D6-A43F-07600C5FAA19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0.18077529639812401"/>
                  <c:y val="0.1232976952245118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B9EF2D8-CCB9-414D-B92F-923C4FF91CDF}" type="CATEGORYNAME">
                      <a:rPr lang="ru-RU" sz="1197" b="1" i="0" u="none" strike="noStrike" kern="1200" baseline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/>
                      </a:pPr>
                      <a:t>[ИМЯ КАТЕГОРИИ]</a:t>
                    </a:fld>
                    <a:endParaRPr lang="ru-RU" sz="1197" b="1" i="0" u="none" strike="noStrike" kern="1200" baseline="0" dirty="0" smtClean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defRPr/>
                    </a:pPr>
                    <a:r>
                      <a:rPr lang="ru-RU" sz="1197" b="1" i="0" u="none" strike="noStrike" kern="1200" baseline="0" dirty="0" smtClean="0">
                        <a:solidFill>
                          <a:srgbClr val="C00000"/>
                        </a:solidFill>
                      </a:rPr>
                      <a:t>10,0 млн. руб.</a:t>
                    </a:r>
                  </a:p>
                  <a:p>
                    <a:pPr>
                      <a:defRPr/>
                    </a:pPr>
                    <a:r>
                      <a:rPr lang="ru-RU" sz="1197" b="0" i="0" u="none" strike="noStrike" kern="1200" baseline="0" dirty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</a:rPr>
                      <a:t> </a:t>
                    </a:r>
                    <a:r>
                      <a:rPr lang="ru-RU" sz="1197" b="1" i="0" u="none" strike="noStrike" kern="1200" baseline="0" dirty="0" smtClean="0">
                        <a:solidFill>
                          <a:srgbClr val="0070C0"/>
                        </a:solidFill>
                      </a:rPr>
                      <a:t>8,6%  </a:t>
                    </a:r>
                    <a:r>
                      <a:rPr lang="ru-RU" sz="1197" b="1" i="0" u="none" strike="noStrike" kern="1200" baseline="0" dirty="0" smtClean="0">
                        <a:solidFill>
                          <a:srgbClr val="7030A0"/>
                        </a:solidFill>
                      </a:rPr>
                      <a:t>6 шт.</a:t>
                    </a:r>
                  </a:p>
                </c:rich>
              </c:tx>
              <c:spPr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946F-49D6-A43F-07600C5FAA19}"/>
                </c:ext>
                <c:ext xmlns:c15="http://schemas.microsoft.com/office/drawing/2012/chart" uri="{CE6537A1-D6FC-4f65-9D91-7224C49458BB}">
                  <c15:layout>
                    <c:manualLayout>
                      <c:w val="0.23170408176156246"/>
                      <c:h val="0.20952297533839193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19769416112698504"/>
                  <c:y val="0.2253862385219863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E8FD152-85EC-436E-80CC-A3945A3E36B5}" type="CATEGORYNAME">
                      <a:rPr lang="ru-RU" b="1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/>
                      </a:pPr>
                      <a:t>[ИМЯ КАТЕГОРИИ]</a:t>
                    </a:fld>
                    <a:endParaRPr lang="ru-RU" b="1" baseline="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defRPr/>
                    </a:pPr>
                    <a:r>
                      <a:rPr lang="ru-RU" sz="1300" b="1" baseline="0" dirty="0" smtClean="0">
                        <a:solidFill>
                          <a:srgbClr val="C00000"/>
                        </a:solidFill>
                      </a:rPr>
                      <a:t>9,3 млн. руб.</a:t>
                    </a:r>
                  </a:p>
                  <a:p>
                    <a:pPr>
                      <a:defRPr/>
                    </a:pPr>
                    <a:r>
                      <a:rPr lang="ru-RU" sz="1300" b="1" i="0" u="none" strike="noStrike" kern="1200" baseline="0" dirty="0" smtClean="0">
                        <a:solidFill>
                          <a:srgbClr val="0070C0"/>
                        </a:solidFill>
                      </a:rPr>
                      <a:t> 8,0%  </a:t>
                    </a:r>
                  </a:p>
                  <a:p>
                    <a:pPr>
                      <a:defRPr/>
                    </a:pPr>
                    <a:r>
                      <a:rPr lang="ru-RU" sz="1300" b="1" i="0" u="none" strike="noStrike" kern="1200" baseline="0" dirty="0" smtClean="0">
                        <a:solidFill>
                          <a:srgbClr val="7030A0"/>
                        </a:solidFill>
                      </a:rPr>
                      <a:t>Обеспечено 246 чел.</a:t>
                    </a:r>
                  </a:p>
                </c:rich>
              </c:tx>
              <c:spPr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946F-49D6-A43F-07600C5FAA19}"/>
                </c:ext>
                <c:ext xmlns:c15="http://schemas.microsoft.com/office/drawing/2012/chart" uri="{CE6537A1-D6FC-4f65-9D91-7224C49458BB}">
                  <c15:layout>
                    <c:manualLayout>
                      <c:w val="0.24945512820512822"/>
                      <c:h val="0.17825813790160039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6"/>
              <c:layout>
                <c:manualLayout>
                  <c:x val="2.6757470544492731E-2"/>
                  <c:y val="1.7341335470424414E-2"/>
                </c:manualLayout>
              </c:layout>
              <c:tx>
                <c:rich>
                  <a:bodyPr/>
                  <a:lstStyle/>
                  <a:p>
                    <a:fld id="{0BA57B48-2CC9-45DB-A714-2861EAE72CDE}" type="CATEGORYNAME">
                      <a:rPr lang="ru-RU" sz="1197" b="1" i="0" u="none" strike="noStrike" kern="1200" baseline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[ИМЯ КАТЕГОРИИ]</a:t>
                    </a:fld>
                    <a:endParaRPr lang="ru-RU" sz="1197" b="1" i="0" u="none" strike="noStrike" kern="1200" baseline="0" dirty="0" smtClean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r>
                      <a:rPr lang="ru-RU" sz="1300" b="1" i="0" u="none" strike="noStrike" kern="1200" baseline="0" dirty="0" smtClean="0">
                        <a:solidFill>
                          <a:srgbClr val="C00000"/>
                        </a:solidFill>
                      </a:rPr>
                      <a:t>2,4 млн. руб.</a:t>
                    </a:r>
                  </a:p>
                  <a:p>
                    <a:r>
                      <a:rPr lang="ru-RU" sz="1197" b="1" i="0" u="none" strike="noStrike" kern="1200" baseline="0" dirty="0" smtClean="0">
                        <a:solidFill>
                          <a:srgbClr val="0070C0"/>
                        </a:solidFill>
                      </a:rPr>
                      <a:t> 2,1%</a:t>
                    </a:r>
                  </a:p>
                  <a:p>
                    <a:r>
                      <a:rPr lang="ru-RU" sz="1197" b="1" i="0" u="none" strike="noStrike" kern="1200" baseline="0" dirty="0" smtClean="0">
                        <a:solidFill>
                          <a:srgbClr val="7030A0"/>
                        </a:solidFill>
                      </a:rPr>
                      <a:t>на 2014 раб. местах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946F-49D6-A43F-07600C5FAA19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7"/>
              <c:layout>
                <c:manualLayout>
                  <c:x val="-7.952030826201037E-3"/>
                  <c:y val="0.2103122288692129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4C92F95-EE04-4830-80D1-2FD66F8D2830}" type="CATEGORYNAME">
                      <a:rPr lang="ru-RU" sz="1197" b="1" i="0" u="none" strike="noStrike" kern="1200" baseline="0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/>
                      </a:pPr>
                      <a:t>[ИМЯ КАТЕГОРИИ]</a:t>
                    </a:fld>
                    <a:endParaRPr lang="ru-RU" sz="1197" b="1" i="0" u="none" strike="noStrike" kern="1200" baseline="0" dirty="0" smtClean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defRPr/>
                    </a:pPr>
                    <a:r>
                      <a:rPr lang="ru-RU" sz="1197" b="1" i="0" u="none" strike="noStrike" kern="1200" baseline="0" dirty="0" smtClean="0">
                        <a:solidFill>
                          <a:srgbClr val="C00000"/>
                        </a:solidFill>
                      </a:rPr>
                      <a:t>1,9 млн. руб.</a:t>
                    </a:r>
                  </a:p>
                  <a:p>
                    <a:pPr>
                      <a:defRPr/>
                    </a:pPr>
                    <a:r>
                      <a:rPr lang="ru-RU" sz="1197" b="1" i="0" u="none" strike="noStrike" kern="1200" baseline="0" dirty="0" smtClean="0">
                        <a:solidFill>
                          <a:srgbClr val="0070C0"/>
                        </a:solidFill>
                      </a:rPr>
                      <a:t> 1,6%</a:t>
                    </a:r>
                  </a:p>
                  <a:p>
                    <a:pPr>
                      <a:defRPr/>
                    </a:pPr>
                    <a:r>
                      <a:rPr lang="ru-RU" sz="1197" b="1" i="0" u="none" strike="noStrike" kern="1200" baseline="0" dirty="0" smtClean="0">
                        <a:solidFill>
                          <a:srgbClr val="7030A0"/>
                        </a:solidFill>
                      </a:rPr>
                      <a:t>Приобретено 340176 шт. Обследовано             86 чел.</a:t>
                    </a:r>
                  </a:p>
                </c:rich>
              </c:tx>
              <c:spPr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946F-49D6-A43F-07600C5FAA19}"/>
                </c:ext>
                <c:ext xmlns:c15="http://schemas.microsoft.com/office/drawing/2012/chart" uri="{CE6537A1-D6FC-4f65-9D91-7224C49458BB}">
                  <c15:layout>
                    <c:manualLayout>
                      <c:w val="0.23399950263573641"/>
                      <c:h val="0.27694531382548038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8"/>
              <c:layout>
                <c:manualLayout>
                  <c:x val="-0.22123460528972341"/>
                  <c:y val="0.22436272121052553"/>
                </c:manualLayout>
              </c:layout>
              <c:tx>
                <c:rich>
                  <a:bodyPr/>
                  <a:lstStyle/>
                  <a:p>
                    <a:fld id="{7F1C0FFD-BC94-4696-8891-BBC3ECFA77CF}" type="CATEGORYNAME">
                      <a:rPr lang="ru-RU" b="1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[ИМЯ КАТЕГОРИИ]</a:t>
                    </a:fld>
                    <a:endParaRPr lang="ru-RU" b="1" baseline="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r>
                      <a:rPr lang="ru-RU" b="1" baseline="0" dirty="0" smtClean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ru-RU" sz="1300" b="1" i="0" u="none" strike="noStrike" kern="1200" baseline="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rPr>
                      <a:t>327,1 тыс. руб</a:t>
                    </a:r>
                    <a:r>
                      <a:rPr lang="ru-RU" sz="1300" b="1" baseline="0" dirty="0" smtClean="0">
                        <a:solidFill>
                          <a:srgbClr val="C00000"/>
                        </a:solidFill>
                      </a:rPr>
                      <a:t>.</a:t>
                    </a:r>
                  </a:p>
                  <a:p>
                    <a:r>
                      <a:rPr lang="ru-RU" sz="1197" b="1" i="0" u="none" strike="noStrike" kern="1200" baseline="0" dirty="0" smtClean="0">
                        <a:solidFill>
                          <a:srgbClr val="0070C0"/>
                        </a:solidFill>
                      </a:rPr>
                      <a:t>0,3%</a:t>
                    </a:r>
                  </a:p>
                  <a:p>
                    <a:r>
                      <a:rPr lang="ru-RU" sz="1197" b="1" i="0" u="none" strike="noStrike" kern="1200" baseline="0" dirty="0" smtClean="0">
                        <a:solidFill>
                          <a:srgbClr val="7030A0"/>
                        </a:solidFill>
                      </a:rPr>
                      <a:t>193 чел.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946F-49D6-A43F-07600C5FAA19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9"/>
              <c:layout>
                <c:manualLayout>
                  <c:x val="-0.43765234874486841"/>
                  <c:y val="7.1990181796411895E-2"/>
                </c:manualLayout>
              </c:layout>
              <c:tx>
                <c:rich>
                  <a:bodyPr/>
                  <a:lstStyle/>
                  <a:p>
                    <a:fld id="{2AF2A567-95C2-49C5-9006-E1D80CF53DD3}" type="CATEGORYNAME">
                      <a:rPr lang="ru-RU" b="1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[ИМЯ КАТЕГОРИИ]</a:t>
                    </a:fld>
                    <a:endParaRPr lang="ru-RU" b="1" baseline="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r>
                      <a:rPr lang="ru-RU" sz="1300" b="1" baseline="0" dirty="0" smtClean="0">
                        <a:solidFill>
                          <a:srgbClr val="C00000"/>
                        </a:solidFill>
                      </a:rPr>
                      <a:t>81,8 тыс. руб.</a:t>
                    </a:r>
                  </a:p>
                  <a:p>
                    <a:r>
                      <a:rPr lang="ru-RU" sz="1197" b="1" i="0" u="none" strike="noStrike" kern="1200" baseline="0" dirty="0" smtClean="0">
                        <a:solidFill>
                          <a:srgbClr val="0070C0"/>
                        </a:solidFill>
                      </a:rPr>
                      <a:t>0,07% , </a:t>
                    </a:r>
                    <a:r>
                      <a:rPr lang="ru-RU" sz="1197" b="1" i="0" u="none" strike="noStrike" kern="1200" baseline="0" dirty="0" smtClean="0">
                        <a:solidFill>
                          <a:srgbClr val="7030A0"/>
                        </a:solidFill>
                      </a:rPr>
                      <a:t>2 шт.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9-946F-49D6-A43F-07600C5FAA19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0"/>
              <c:layout>
                <c:manualLayout>
                  <c:x val="-0.40605863741227982"/>
                  <c:y val="0.31948931201575781"/>
                </c:manualLayout>
              </c:layout>
              <c:tx>
                <c:rich>
                  <a:bodyPr/>
                  <a:lstStyle/>
                  <a:p>
                    <a:fld id="{0616E32E-34F9-4233-9F6D-DF2E670D6941}" type="CATEGORYNAME">
                      <a:rPr lang="ru-RU" b="1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[ИМЯ КАТЕГОРИИ]</a:t>
                    </a:fld>
                    <a:endParaRPr lang="ru-RU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r>
                      <a:rPr lang="ru-RU" b="1" baseline="0" dirty="0" smtClean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ru-RU" sz="1300" b="1" baseline="0" dirty="0" smtClean="0">
                        <a:solidFill>
                          <a:srgbClr val="C00000"/>
                        </a:solidFill>
                      </a:rPr>
                      <a:t>27,9 тыс. руб.</a:t>
                    </a:r>
                  </a:p>
                  <a:p>
                    <a:r>
                      <a:rPr lang="ru-RU" sz="1197" b="1" i="0" u="none" strike="noStrike" kern="1200" baseline="0" dirty="0" smtClean="0">
                        <a:solidFill>
                          <a:srgbClr val="0070C0"/>
                        </a:solidFill>
                      </a:rPr>
                      <a:t> 0,02%</a:t>
                    </a:r>
                  </a:p>
                  <a:p>
                    <a:r>
                      <a:rPr lang="ru-RU" sz="1197" b="1" i="0" u="none" strike="noStrike" kern="1200" baseline="0" dirty="0" smtClean="0">
                        <a:solidFill>
                          <a:srgbClr val="7030A0"/>
                        </a:solidFill>
                      </a:rPr>
                      <a:t>35 шт.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5-946F-49D6-A43F-07600C5FAA19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solidFill>
                <a:schemeClr val="bg1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Приобретение средств индивидуальной защиты</c:v>
                </c:pt>
                <c:pt idx="1">
                  <c:v>Проведение обязательных периодических медицинских осмотров (обследований) работников</c:v>
                </c:pt>
                <c:pt idx="2">
                  <c:v>Санаторно-курортное лечение работников</c:v>
                </c:pt>
                <c:pt idx="3">
                  <c:v>Санаторно-курортное лечение работников предпенсионного возраста</c:v>
                </c:pt>
                <c:pt idx="4">
                  <c:v>Приобретение отдельных приборов, предназначенных для обеспечения безопасности работников</c:v>
                </c:pt>
                <c:pt idx="5">
                  <c:v>Обеспечение работников лечебно-профилактическим питанием</c:v>
                </c:pt>
                <c:pt idx="6">
                  <c:v>Проведение специальной оценки условий труда</c:v>
                </c:pt>
                <c:pt idx="7">
                  <c:v>Реализация мероприятий по предупреждению распространения новой коронавирусной инфекции (COVID-19)</c:v>
                </c:pt>
                <c:pt idx="8">
                  <c:v>Обучение по охране труда и (или) обучение по вопросам безопасного ведения работ</c:v>
                </c:pt>
                <c:pt idx="9">
                  <c:v>Приобретение приборов для определения наличия и уровня содержания алкоголя (алкотестеры)</c:v>
                </c:pt>
                <c:pt idx="10">
                  <c:v>Приобретение аптечек</c:v>
                </c:pt>
              </c:strCache>
            </c:strRef>
          </c:cat>
          <c:val>
            <c:numRef>
              <c:f>Лист1!$B$2:$B$12</c:f>
              <c:numCache>
                <c:formatCode>0.00</c:formatCode>
                <c:ptCount val="11"/>
                <c:pt idx="0">
                  <c:v>31.3</c:v>
                </c:pt>
                <c:pt idx="1">
                  <c:v>22.1</c:v>
                </c:pt>
                <c:pt idx="2">
                  <c:v>19</c:v>
                </c:pt>
                <c:pt idx="3">
                  <c:v>16.7</c:v>
                </c:pt>
                <c:pt idx="4">
                  <c:v>10</c:v>
                </c:pt>
                <c:pt idx="5">
                  <c:v>9.3000000000000007</c:v>
                </c:pt>
                <c:pt idx="6">
                  <c:v>2.4</c:v>
                </c:pt>
                <c:pt idx="7">
                  <c:v>1.9</c:v>
                </c:pt>
                <c:pt idx="8">
                  <c:v>0.3</c:v>
                </c:pt>
                <c:pt idx="9">
                  <c:v>0.08</c:v>
                </c:pt>
                <c:pt idx="10">
                  <c:v>3.2522931739999997E-2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946F-49D6-A43F-07600C5FAA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217464180803053E-2"/>
          <c:y val="3.9454173152824672E-2"/>
          <c:w val="0.90678253581919699"/>
          <c:h val="0.688559749409109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- Вего расходов на СКЛ, млн. руб.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2018  год</c:v>
                </c:pt>
                <c:pt idx="1">
                  <c:v>2019  год</c:v>
                </c:pt>
                <c:pt idx="2">
                  <c:v>2020  год</c:v>
                </c:pt>
                <c:pt idx="3">
                  <c:v>2021  год</c:v>
                </c:pt>
              </c:strCache>
            </c:strRef>
          </c:cat>
          <c:val>
            <c:numRef>
              <c:f>Лист1!$B$2:$B$5</c:f>
              <c:numCache>
                <c:formatCode>#,##0.00_ ;[Red]\-#,##0.00\ </c:formatCode>
                <c:ptCount val="4"/>
                <c:pt idx="0">
                  <c:v>9.9</c:v>
                </c:pt>
                <c:pt idx="1">
                  <c:v>21.4</c:v>
                </c:pt>
                <c:pt idx="2">
                  <c:v>16.100000000000001</c:v>
                </c:pt>
                <c:pt idx="3">
                  <c:v>35.700000000000003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3C7-43B0-996B-C9CEE59FC94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- СКЛ вредников, млн. руб.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7B3C3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2018  год</c:v>
                </c:pt>
                <c:pt idx="1">
                  <c:v>2019  год</c:v>
                </c:pt>
                <c:pt idx="2">
                  <c:v>2020  год</c:v>
                </c:pt>
                <c:pt idx="3">
                  <c:v>2021  год</c:v>
                </c:pt>
              </c:strCache>
            </c:strRef>
          </c:cat>
          <c:val>
            <c:numRef>
              <c:f>Лист1!$C$2:$C$5</c:f>
              <c:numCache>
                <c:formatCode>#,##0.00_ ;[Red]\-#,##0.00\ </c:formatCode>
                <c:ptCount val="4"/>
                <c:pt idx="0">
                  <c:v>9.9</c:v>
                </c:pt>
                <c:pt idx="1">
                  <c:v>12.7</c:v>
                </c:pt>
                <c:pt idx="2">
                  <c:v>6.3</c:v>
                </c:pt>
                <c:pt idx="3">
                  <c:v>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3C7-43B0-996B-C9CEE59FC94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- СКЛ предпенсионеров, млн. руб.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accent3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2018  год</c:v>
                </c:pt>
                <c:pt idx="1">
                  <c:v>2019  год</c:v>
                </c:pt>
                <c:pt idx="2">
                  <c:v>2020  год</c:v>
                </c:pt>
                <c:pt idx="3">
                  <c:v>2021  год</c:v>
                </c:pt>
              </c:strCache>
            </c:strRef>
          </c:cat>
          <c:val>
            <c:numRef>
              <c:f>Лист1!$D$2:$D$5</c:f>
              <c:numCache>
                <c:formatCode>#,##0.00_ ;[Red]\-#,##0.00\ </c:formatCode>
                <c:ptCount val="4"/>
                <c:pt idx="1">
                  <c:v>8.6999999999999993</c:v>
                </c:pt>
                <c:pt idx="2">
                  <c:v>9.8000000000000007</c:v>
                </c:pt>
                <c:pt idx="3">
                  <c:v>16.7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3C7-43B0-996B-C9CEE59FC9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4821800"/>
        <c:axId val="244822192"/>
      </c:barChart>
      <c:catAx>
        <c:axId val="244821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4822192"/>
        <c:crosses val="autoZero"/>
        <c:auto val="1"/>
        <c:lblAlgn val="ctr"/>
        <c:lblOffset val="100"/>
        <c:noMultiLvlLbl val="0"/>
      </c:catAx>
      <c:valAx>
        <c:axId val="244822192"/>
        <c:scaling>
          <c:orientation val="minMax"/>
        </c:scaling>
        <c:delete val="1"/>
        <c:axPos val="l"/>
        <c:numFmt formatCode="#,##0.00_ ;[Red]\-#,##0.00\ " sourceLinked="1"/>
        <c:majorTickMark val="none"/>
        <c:minorTickMark val="none"/>
        <c:tickLblPos val="nextTo"/>
        <c:crossAx val="244821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6964799117569025E-3"/>
          <c:y val="0.9148492532709197"/>
          <c:w val="0.98994518760375405"/>
          <c:h val="5.93780721347150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0.1881</cdr:x>
      <cdr:y>0.45754</cdr:y>
    </cdr:from>
    <cdr:to>
      <cdr:x>0.22806</cdr:x>
      <cdr:y>0.507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2175342" y="2404267"/>
          <a:ext cx="462013" cy="25988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1" cap="none" spc="0" dirty="0" smtClean="0">
              <a:ln w="3810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294</a:t>
          </a:r>
          <a:endParaRPr lang="ru-RU" sz="1200" b="1" cap="none" spc="0" dirty="0">
            <a:ln w="3810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0.412</cdr:x>
      <cdr:y>0.39892</cdr:y>
    </cdr:from>
    <cdr:to>
      <cdr:x>0.44945</cdr:x>
      <cdr:y>0.45204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4764538" y="2096259"/>
          <a:ext cx="433137" cy="27913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306</a:t>
          </a:r>
          <a:endParaRPr lang="ru-RU" sz="1200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0.46443</cdr:x>
      <cdr:y>0.46487</cdr:y>
    </cdr:from>
    <cdr:to>
      <cdr:x>0.50272</cdr:x>
      <cdr:y>0.507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5370930" y="2442768"/>
          <a:ext cx="442762" cy="221381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175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0.64255</cdr:x>
      <cdr:y>0.51799</cdr:y>
    </cdr:from>
    <cdr:to>
      <cdr:x>0.68083</cdr:x>
      <cdr:y>0.55828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7430737" y="2721901"/>
          <a:ext cx="442762" cy="21175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124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0.68832</cdr:x>
      <cdr:y>0.44838</cdr:y>
    </cdr:from>
    <cdr:to>
      <cdr:x>0.72994</cdr:x>
      <cdr:y>0.49967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7960126" y="2356140"/>
          <a:ext cx="481263" cy="26950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158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0.86477</cdr:x>
      <cdr:y>0.29452</cdr:y>
    </cdr:from>
    <cdr:to>
      <cdr:x>0.90139</cdr:x>
      <cdr:y>0.33665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10000682" y="1547619"/>
          <a:ext cx="423511" cy="221381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347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0.91721</cdr:x>
      <cdr:y>0.33481</cdr:y>
    </cdr:from>
    <cdr:to>
      <cdr:x>0.95383</cdr:x>
      <cdr:y>0.3861</cdr:y>
    </cdr:to>
    <cdr:sp macro="" textlink="">
      <cdr:nvSpPr>
        <cdr:cNvPr id="10" name="Прямоугольник 9"/>
        <cdr:cNvSpPr/>
      </cdr:nvSpPr>
      <cdr:spPr>
        <a:xfrm xmlns:a="http://schemas.openxmlformats.org/drawingml/2006/main">
          <a:off x="10607073" y="1759374"/>
          <a:ext cx="423512" cy="26950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229</a:t>
          </a:r>
          <a:endParaRPr lang="ru-RU" sz="12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1800" cy="499091"/>
          </a:xfrm>
          <a:prstGeom prst="rect">
            <a:avLst/>
          </a:prstGeom>
        </p:spPr>
        <p:txBody>
          <a:bodyPr vert="horz" lIns="91732" tIns="45866" rIns="91732" bIns="4586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732" tIns="45866" rIns="91732" bIns="45866" rtlCol="0"/>
          <a:lstStyle>
            <a:lvl1pPr algn="r">
              <a:defRPr sz="1200"/>
            </a:lvl1pPr>
          </a:lstStyle>
          <a:p>
            <a:fld id="{AABD3BED-8651-449E-8367-EA322B1F2625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32" tIns="45866" rIns="91732" bIns="4586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87128"/>
            <a:ext cx="5486400" cy="3916739"/>
          </a:xfrm>
          <a:prstGeom prst="rect">
            <a:avLst/>
          </a:prstGeom>
        </p:spPr>
        <p:txBody>
          <a:bodyPr vert="horz" lIns="91732" tIns="45866" rIns="91732" bIns="4586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8186"/>
            <a:ext cx="2971800" cy="499090"/>
          </a:xfrm>
          <a:prstGeom prst="rect">
            <a:avLst/>
          </a:prstGeom>
        </p:spPr>
        <p:txBody>
          <a:bodyPr vert="horz" lIns="91732" tIns="45866" rIns="91732" bIns="4586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6"/>
            <a:ext cx="2971800" cy="499090"/>
          </a:xfrm>
          <a:prstGeom prst="rect">
            <a:avLst/>
          </a:prstGeom>
        </p:spPr>
        <p:txBody>
          <a:bodyPr vert="horz" lIns="91732" tIns="45866" rIns="91732" bIns="45866" rtlCol="0" anchor="b"/>
          <a:lstStyle>
            <a:lvl1pPr algn="r">
              <a:defRPr sz="1200"/>
            </a:lvl1pPr>
          </a:lstStyle>
          <a:p>
            <a:fld id="{41EB5742-8FB0-411B-AFF3-61F25AE931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701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2DAF0-448C-4C2E-A873-61985577DF7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872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79CA5-7663-43C1-A193-B4E7CD8238B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64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D9F258-8FC2-4170-99AA-51930C35B059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718753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CA21E-7B5A-4F8B-A8A6-6E3FF10A4AB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393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0DA2-8D7B-4343-A6FD-202F6E0190B6}" type="datetime1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34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E908-6A6F-4E0C-8F89-E30034D4145C}" type="datetime1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081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A7E0F-91C2-447D-B8B6-02517949C8D0}" type="datetime1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359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9048-B527-4806-9BC9-476B55FEC035}" type="datetime1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06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8554-996B-4488-A889-6BD1DBE9811D}" type="datetime1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74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B61F-5FD5-4DD6-9F00-C3646A02CAC9}" type="datetime1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782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D5E3-4EA1-4D5A-BCFE-018F4E6B66DD}" type="datetime1">
              <a:rPr lang="ru-RU" smtClean="0"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252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A822-1AC9-4653-83D9-A5A242739881}" type="datetime1">
              <a:rPr lang="ru-RU" smtClean="0"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983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8402-C3A3-499A-8BC4-E0443FFCE928}" type="datetime1">
              <a:rPr lang="ru-RU" smtClean="0"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08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F30C-0F81-4853-AB3C-110F9713A12B}" type="datetime1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47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7FC4-0892-41F8-8337-BC2E6C8F93F0}" type="datetime1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746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259E0-5E91-427B-A53A-6534AAE903C5}" type="datetime1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97110-791C-476E-8045-5AB7AA065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616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Excel_97-20031.xls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6915" y="310552"/>
            <a:ext cx="102957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25198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Количество несчастных случаев, произошедших в Республике Бурятия в период за 2020-2021г.г.  </a:t>
            </a:r>
            <a:endParaRPr lang="ru-RU" sz="2800" b="1" dirty="0">
              <a:solidFill>
                <a:srgbClr val="025198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025198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Изображение 3" descr="FSS-logo_png_transparent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565030" cy="130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1</a:t>
            </a:fld>
            <a:endParaRPr lang="ru-RU"/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6064160"/>
              </p:ext>
            </p:extLst>
          </p:nvPr>
        </p:nvGraphicFramePr>
        <p:xfrm>
          <a:off x="1090246" y="1309816"/>
          <a:ext cx="10691446" cy="554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2252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677144530"/>
              </p:ext>
            </p:extLst>
          </p:nvPr>
        </p:nvGraphicFramePr>
        <p:xfrm>
          <a:off x="423797" y="840230"/>
          <a:ext cx="11556922" cy="5799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67033" y="0"/>
            <a:ext cx="10813686" cy="84023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ПРЕДУПРЕДИТЕЛЬНЫХ МЕР </a:t>
            </a:r>
          </a:p>
          <a:p>
            <a:pPr algn="ctr">
              <a:lnSpc>
                <a:spcPct val="90000"/>
              </a:lnSpc>
            </a:pPr>
            <a:r>
              <a:rPr lang="ru-RU" altLang="ru-RU" b="1" dirty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СОКРАЩЕНИЮ ПРОИЗВОДСТВЕННОГО ТРАВМАТИЗМА И </a:t>
            </a:r>
            <a:r>
              <a:rPr lang="ru-RU" altLang="ru-RU" b="1" dirty="0" smtClean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ПРОФЗАБОЛЕВАНИЙ</a:t>
            </a:r>
          </a:p>
          <a:p>
            <a:pPr algn="ctr">
              <a:lnSpc>
                <a:spcPct val="90000"/>
              </a:lnSpc>
            </a:pPr>
            <a:r>
              <a:rPr lang="ru-RU" altLang="ru-RU" b="1" dirty="0" smtClean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СТАТЬЯМ РАСХОДОВ</a:t>
            </a:r>
            <a:r>
              <a:rPr lang="ru-RU" altLang="ru-RU" b="1" dirty="0" smtClean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 2021 </a:t>
            </a:r>
            <a:r>
              <a:rPr lang="ru-RU" altLang="ru-RU" b="1" dirty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027801" y="993657"/>
            <a:ext cx="5058795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2000" b="1" dirty="0">
                <a:solidFill>
                  <a:srgbClr val="DB13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– </a:t>
            </a:r>
            <a:r>
              <a:rPr lang="en-US" altLang="ru-RU" sz="2000" b="1" dirty="0">
                <a:solidFill>
                  <a:srgbClr val="DB13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solidFill>
                  <a:srgbClr val="DB13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113,2 млн. рублей</a:t>
            </a:r>
            <a:endParaRPr lang="ru-RU" altLang="ru-RU" sz="2000" b="1" dirty="0">
              <a:solidFill>
                <a:srgbClr val="DB13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Изображение 3" descr="FSS-logo_png_transparent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07436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D3897110-791C-476E-8045-5AB7AA0652D3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676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4" descr="Фонд социального страхованя Российской Федер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Фонд социального страхованя Российской Федераци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288473" y="44931"/>
            <a:ext cx="10776031" cy="86804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Санаторно-курортное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пострадавших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несчастных случаев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заболеваний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(СКЛ</a:t>
            </a:r>
            <a:r>
              <a:rPr lang="ru-RU" altLang="ru-RU" sz="2000" dirty="0"/>
              <a:t>) </a:t>
            </a:r>
            <a:endParaRPr lang="ru-RU" sz="2000" dirty="0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074768226"/>
              </p:ext>
            </p:extLst>
          </p:nvPr>
        </p:nvGraphicFramePr>
        <p:xfrm>
          <a:off x="61546" y="912976"/>
          <a:ext cx="12002958" cy="5254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67003"/>
              </p:ext>
            </p:extLst>
          </p:nvPr>
        </p:nvGraphicFramePr>
        <p:xfrm>
          <a:off x="0" y="6242538"/>
          <a:ext cx="12192001" cy="43082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5727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749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334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2374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9870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308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7B3C35"/>
                          </a:solidFill>
                        </a:rPr>
                        <a:t>Получили лечение</a:t>
                      </a:r>
                      <a:endParaRPr lang="ru-RU" sz="1400" dirty="0">
                        <a:solidFill>
                          <a:srgbClr val="7B3C35"/>
                        </a:solidFill>
                      </a:endParaRP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7B3C35"/>
                          </a:solidFill>
                        </a:rPr>
                        <a:t>294 чел.</a:t>
                      </a:r>
                      <a:endParaRPr lang="ru-RU" sz="1600" dirty="0">
                        <a:solidFill>
                          <a:srgbClr val="7B3C3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7B3C35"/>
                          </a:solidFill>
                        </a:rPr>
                        <a:t>481 чел.</a:t>
                      </a:r>
                      <a:endParaRPr lang="ru-RU" sz="1600" dirty="0">
                        <a:solidFill>
                          <a:srgbClr val="7B3C3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7B3C35"/>
                          </a:solidFill>
                        </a:rPr>
                        <a:t>282 чел.</a:t>
                      </a:r>
                      <a:endParaRPr lang="ru-RU" sz="1600" dirty="0">
                        <a:solidFill>
                          <a:srgbClr val="7B3C3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7B3C35"/>
                          </a:solidFill>
                        </a:rPr>
                        <a:t>576 чел.</a:t>
                      </a:r>
                      <a:endParaRPr lang="ru-RU" sz="1600" dirty="0">
                        <a:solidFill>
                          <a:srgbClr val="7B3C35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3" name="Изображение 3" descr="FSS-logo_png_transparent_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39" y="0"/>
            <a:ext cx="1029638" cy="91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321304" y="6402870"/>
            <a:ext cx="2743200" cy="365125"/>
          </a:xfrm>
        </p:spPr>
        <p:txBody>
          <a:bodyPr/>
          <a:lstStyle/>
          <a:p>
            <a:fld id="{D3897110-791C-476E-8045-5AB7AA0652D3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70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6345" y="131886"/>
            <a:ext cx="9865895" cy="8352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тяжелых и смертельных НС, связанных с производством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0180" y="1430833"/>
            <a:ext cx="9775474" cy="556340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2</a:t>
            </a:fld>
            <a:endParaRPr lang="ru-RU"/>
          </a:p>
        </p:txBody>
      </p:sp>
      <p:pic>
        <p:nvPicPr>
          <p:cNvPr id="7" name="Изображение 3" descr="FSS-logo_png_transparent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40877" cy="1603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024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9955" y="224287"/>
            <a:ext cx="94815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Производственный травматизм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видам экономической деятельности</a:t>
            </a:r>
            <a:endParaRPr lang="ru-RU" sz="2800" b="1" dirty="0">
              <a:solidFill>
                <a:srgbClr val="025198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1" name="Изображение 3" descr="FSS-logo_png_transparent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9" y="67377"/>
            <a:ext cx="1054933" cy="88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3</a:t>
            </a:fld>
            <a:endParaRPr lang="ru-RU"/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743804"/>
              </p:ext>
            </p:extLst>
          </p:nvPr>
        </p:nvGraphicFramePr>
        <p:xfrm>
          <a:off x="933651" y="1195669"/>
          <a:ext cx="11097928" cy="5679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9892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Изображение 3" descr="FSS-logo_png_transparent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47686" cy="100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6383" y="69846"/>
            <a:ext cx="9604131" cy="50165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несчастных случаев на производстве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4</a:t>
            </a:fld>
            <a:endParaRPr lang="ru-RU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7874313"/>
              </p:ext>
            </p:extLst>
          </p:nvPr>
        </p:nvGraphicFramePr>
        <p:xfrm>
          <a:off x="650520" y="1028701"/>
          <a:ext cx="11477002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0628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35678" y="301926"/>
            <a:ext cx="88818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Основные диагнозы профессиональных заболеваний</a:t>
            </a:r>
            <a:endParaRPr lang="ru-RU" sz="2800" b="1" dirty="0">
              <a:solidFill>
                <a:srgbClr val="025198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Изображение 3" descr="FSS-logo_png_transparent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99847" cy="139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5</a:t>
            </a:fld>
            <a:endParaRPr lang="ru-RU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9271264"/>
              </p:ext>
            </p:extLst>
          </p:nvPr>
        </p:nvGraphicFramePr>
        <p:xfrm>
          <a:off x="1704643" y="1055417"/>
          <a:ext cx="8985241" cy="5300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400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095" y="182562"/>
            <a:ext cx="10058399" cy="77787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r>
              <a:rPr lang="ru-RU" sz="5400" b="1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ТК РФ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523" y="1397977"/>
            <a:ext cx="11491545" cy="532349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СИСТЕТНЫЙ МОНИТОРИНГ – в рамках СОУТ и оценки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профрисков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в ходе мониторинга будут обнаружены опасность или вредный фактор, который раньше не фиксировали, то работодателю придется актуализировать перечень работников, которые подлежат обучению;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ОЦЕНКИ ПРОФРИСКОВ – введена отдельная обязанность, систематически выявлять опасности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профриски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проводить их регулярный анализ и оценку;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СИЗ – с 01.09.2023 года вводятся Единые Типовые нормы выдачи СИЗ и смывающих средств (приказ Минтруда от 29.10.2021 №767н). Работодателю необходимо будет установить собственные нормы бесплатной выдачи СИЗ и смывающих средств с учетом СОУТ и результатов оценки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профрисков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мнения профсоюзов. Если работник не прошел обучение применению СИЗ, то его нельзя допускать к работе, если не применяет СИЗ, которые для него обязательны, то работодатель обязан отстранить от работы без сохранения ЗП;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РАССЛЕДОВАНИЕ МИКРОТРАВМ – учет и рассмотрение обстоятельств и причин, приведших к возникновению микротравм;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по ОТ – порядок обучения (пост. Правительства РФ от 24.12.2021 №2464), добавлен новый вид обучения – обучение использованию СИЗ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7110-791C-476E-8045-5AB7AA0652D3}" type="slidenum">
              <a:rPr lang="ru-RU" smtClean="0"/>
              <a:t>6</a:t>
            </a:fld>
            <a:endParaRPr lang="ru-RU"/>
          </a:p>
        </p:txBody>
      </p:sp>
      <p:pic>
        <p:nvPicPr>
          <p:cNvPr id="5" name="Изображение 3" descr="FSS-logo_png_transparent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441938" cy="114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164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Изображение 3" descr="FSS-logo_png_transparent_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0384" cy="85217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76045" y="103780"/>
            <a:ext cx="1030083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15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ОБЕСПЕЧЕНИЕ ПРЕДУПРЕДИТЕЛЬНЫХ МЕР ПО СОКРАЩЕНИЮ ПРОИЗВОДСТВЕННОГО ТРАВМАТИЗМА И  ПРОФЕССИОНАЛЬНЫХ ЗАБОЛЕВАНИЙ РАБОТНИКОВ</a:t>
            </a:r>
            <a:endParaRPr lang="ru-RU" altLang="ru-RU" sz="15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36898" y="1129920"/>
            <a:ext cx="47598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/>
              <a:t>За период 2014 - 20</a:t>
            </a:r>
            <a:r>
              <a:rPr lang="en-US" sz="1600" b="1" dirty="0"/>
              <a:t>2</a:t>
            </a:r>
            <a:r>
              <a:rPr lang="ru-RU" sz="1600" b="1" dirty="0"/>
              <a:t>1г.г. </a:t>
            </a:r>
          </a:p>
          <a:p>
            <a:pPr algn="ctr">
              <a:defRPr/>
            </a:pPr>
            <a:r>
              <a:rPr lang="ru-RU" sz="1600" b="1" dirty="0"/>
              <a:t>на финансирование предупредительных мер по Республике Бурятия</a:t>
            </a:r>
          </a:p>
          <a:p>
            <a:pPr algn="ctr">
              <a:defRPr/>
            </a:pPr>
            <a:r>
              <a:rPr lang="ru-RU" sz="1600" b="1" dirty="0"/>
              <a:t>было направлено свыше</a:t>
            </a:r>
            <a:r>
              <a:rPr lang="ru-RU" sz="1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6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693,9</a:t>
            </a:r>
            <a:r>
              <a:rPr lang="en-US" sz="16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млн. руб</a:t>
            </a:r>
            <a:r>
              <a:rPr lang="ru-RU" sz="1600" b="1" dirty="0"/>
              <a:t>.</a:t>
            </a:r>
          </a:p>
        </p:txBody>
      </p:sp>
      <p:graphicFrame>
        <p:nvGraphicFramePr>
          <p:cNvPr id="36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762107"/>
              </p:ext>
            </p:extLst>
          </p:nvPr>
        </p:nvGraphicFramePr>
        <p:xfrm>
          <a:off x="208056" y="852179"/>
          <a:ext cx="11617597" cy="5169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7" name="Лист" r:id="rId6" imgW="9172634" imgH="6124680" progId="Excel.Sheet.8">
                  <p:embed/>
                </p:oleObj>
              </mc:Choice>
              <mc:Fallback>
                <p:oleObj name="Лист" r:id="rId6" imgW="9172634" imgH="612468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056" y="852179"/>
                        <a:ext cx="11617597" cy="51698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11074" y="6062888"/>
            <a:ext cx="103714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*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333 страхователя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произвели расходы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финансовое обеспечение предупредительных мер, на данных предприятиях число работающих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79,7 тыс.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38,2%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общего числа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работающих)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917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0339692"/>
              </p:ext>
            </p:extLst>
          </p:nvPr>
        </p:nvGraphicFramePr>
        <p:xfrm>
          <a:off x="1600913" y="2464857"/>
          <a:ext cx="8328025" cy="4269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827338" y="1703413"/>
            <a:ext cx="6643687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ru-RU" sz="1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ВСЕГО по </a:t>
            </a:r>
            <a:r>
              <a:rPr lang="ru-RU" sz="16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Республике Бурятия:</a:t>
            </a:r>
            <a:r>
              <a:rPr lang="en-US" sz="16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endParaRPr lang="ru-RU" sz="1600" b="1" u="sng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sz="1600" b="1" dirty="0">
                <a:solidFill>
                  <a:srgbClr val="DB13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   </a:t>
            </a:r>
            <a:r>
              <a:rPr lang="ru-RU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страхователей</a:t>
            </a:r>
            <a:r>
              <a:rPr lang="en-US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– 333</a:t>
            </a:r>
            <a:endParaRPr lang="ru-RU" sz="1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sz="1600" b="1" dirty="0">
                <a:solidFill>
                  <a:srgbClr val="DB13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   использовано </a:t>
            </a:r>
            <a:r>
              <a:rPr lang="ru-RU" sz="1600" b="1" dirty="0" smtClean="0">
                <a:solidFill>
                  <a:srgbClr val="DB13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средств </a:t>
            </a:r>
            <a:r>
              <a:rPr lang="ru-RU" sz="1600" b="1" dirty="0">
                <a:solidFill>
                  <a:srgbClr val="DB13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– </a:t>
            </a:r>
            <a:r>
              <a:rPr lang="ru-RU" sz="1600" b="1" dirty="0" smtClean="0">
                <a:solidFill>
                  <a:srgbClr val="DB13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113,2 </a:t>
            </a:r>
            <a:r>
              <a:rPr lang="ru-RU" sz="1600" b="1" dirty="0">
                <a:solidFill>
                  <a:srgbClr val="DB13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млн.руб.</a:t>
            </a:r>
            <a:endParaRPr lang="de-DE" sz="1600" b="1" dirty="0">
              <a:solidFill>
                <a:srgbClr val="DB131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899137" y="263771"/>
            <a:ext cx="9196755" cy="86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defTabSz="957263">
              <a:lnSpc>
                <a:spcPts val="2100"/>
              </a:lnSpc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 ПРЕДУПРЕДИТЕЛЬНЫХ МЕР </a:t>
            </a:r>
          </a:p>
          <a:p>
            <a:pPr algn="ctr" defTabSz="957263">
              <a:lnSpc>
                <a:spcPts val="2100"/>
              </a:lnSpc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сокращению производственного травматизма  и</a:t>
            </a:r>
          </a:p>
          <a:p>
            <a:pPr algn="ctr" defTabSz="957263">
              <a:lnSpc>
                <a:spcPts val="2100"/>
              </a:lnSpc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профессиональных  заболеваний </a:t>
            </a:r>
          </a:p>
          <a:p>
            <a:pPr algn="ctr" defTabSz="957263">
              <a:lnSpc>
                <a:spcPts val="2100"/>
              </a:lnSpc>
              <a:defRPr/>
            </a:pPr>
            <a:endParaRPr lang="ru-RU" sz="17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defTabSz="957263">
              <a:lnSpc>
                <a:spcPts val="2100"/>
              </a:lnSpc>
              <a:defRPr/>
            </a:pPr>
            <a:r>
              <a:rPr lang="ru-RU" sz="1700" b="1" dirty="0" smtClean="0">
                <a:solidFill>
                  <a:schemeClr val="accent1">
                    <a:lumMod val="75000"/>
                  </a:schemeClr>
                </a:solidFill>
              </a:rPr>
              <a:t>              </a:t>
            </a:r>
            <a:endParaRPr lang="ru-RU" sz="17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 defTabSz="957263">
              <a:lnSpc>
                <a:spcPts val="2100"/>
              </a:lnSpc>
              <a:defRPr/>
            </a:pPr>
            <a:r>
              <a:rPr lang="ru-RU" sz="1700" b="1" dirty="0" smtClean="0">
                <a:solidFill>
                  <a:schemeClr val="accent1">
                    <a:lumMod val="75000"/>
                  </a:schemeClr>
                </a:solidFill>
              </a:rPr>
              <a:t>           </a:t>
            </a:r>
          </a:p>
          <a:p>
            <a:pPr algn="ctr" defTabSz="957263">
              <a:lnSpc>
                <a:spcPts val="2100"/>
              </a:lnSpc>
              <a:defRPr/>
            </a:pPr>
            <a:r>
              <a:rPr lang="ru-RU" sz="1700" b="1" dirty="0" smtClean="0">
                <a:solidFill>
                  <a:schemeClr val="accent1">
                    <a:lumMod val="75000"/>
                  </a:schemeClr>
                </a:solidFill>
              </a:rPr>
              <a:t>                 </a:t>
            </a:r>
            <a:endParaRPr lang="ru-RU" sz="1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7" name="Изображение 3" descr="FSS-logo_png_transparent_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310054" cy="100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96400" y="6369412"/>
            <a:ext cx="2743200" cy="365125"/>
          </a:xfrm>
        </p:spPr>
        <p:txBody>
          <a:bodyPr/>
          <a:lstStyle/>
          <a:p>
            <a:fld id="{D3897110-791C-476E-8045-5AB7AA0652D3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68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442995"/>
              </p:ext>
            </p:extLst>
          </p:nvPr>
        </p:nvGraphicFramePr>
        <p:xfrm>
          <a:off x="345989" y="1468315"/>
          <a:ext cx="10358524" cy="5383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6"/>
          <p:cNvSpPr>
            <a:spLocks noChangeAspect="1" noChangeArrowheads="1"/>
          </p:cNvSpPr>
          <p:nvPr/>
        </p:nvSpPr>
        <p:spPr bwMode="auto">
          <a:xfrm>
            <a:off x="2270194" y="213410"/>
            <a:ext cx="9370822" cy="114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42900" algn="ctr" defTabSz="957263">
              <a:lnSpc>
                <a:spcPts val="2100"/>
              </a:lnSpc>
              <a:defRPr/>
            </a:pPr>
            <a:r>
              <a:rPr lang="en-US" altLang="ru-RU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финансирования предупредительных мер </a:t>
            </a:r>
            <a:b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сокращению производственного травматизма и профзаболеваний </a:t>
            </a:r>
          </a:p>
          <a:p>
            <a:pPr indent="-342900" algn="ctr" defTabSz="957263">
              <a:lnSpc>
                <a:spcPts val="2100"/>
              </a:lnSpc>
              <a:defRPr/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предприятиями основных отраслей экономики</a:t>
            </a:r>
            <a:r>
              <a:rPr lang="en-US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  <a:p>
            <a:pPr algn="ctr">
              <a:lnSpc>
                <a:spcPts val="1900"/>
              </a:lnSpc>
              <a:defRPr/>
            </a:pPr>
            <a:endParaRPr lang="ru-RU" dirty="0">
              <a:solidFill>
                <a:srgbClr val="376092"/>
              </a:solidFill>
            </a:endParaRPr>
          </a:p>
        </p:txBody>
      </p:sp>
      <p:pic>
        <p:nvPicPr>
          <p:cNvPr id="6148" name="Изображение 3" descr="FSS-logo_png_transparent_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47" y="1"/>
            <a:ext cx="1134208" cy="904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272763"/>
              </p:ext>
            </p:extLst>
          </p:nvPr>
        </p:nvGraphicFramePr>
        <p:xfrm>
          <a:off x="10804891" y="1090246"/>
          <a:ext cx="1055931" cy="5710481"/>
        </p:xfrm>
        <a:graphic>
          <a:graphicData uri="http://schemas.openxmlformats.org/drawingml/2006/table">
            <a:tbl>
              <a:tblPr/>
              <a:tblGrid>
                <a:gridCol w="10559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34315"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Всего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ru-RU" sz="1200" b="1" i="0" u="none" strike="noStrike" baseline="0" dirty="0" smtClean="0">
                          <a:solidFill>
                            <a:srgbClr val="002060"/>
                          </a:solidFill>
                          <a:latin typeface="Calibri"/>
                        </a:rPr>
                        <a:t> расходов,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ru-RU" sz="1200" b="1" i="0" u="none" strike="noStrike" baseline="0" dirty="0" smtClean="0">
                          <a:solidFill>
                            <a:srgbClr val="002060"/>
                          </a:solidFill>
                          <a:latin typeface="Calibri"/>
                        </a:rPr>
                        <a:t>   млн. руб.  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17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25,6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46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23,1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32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17,1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23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15,6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92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9,3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132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3,8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08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2,0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68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1,8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308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1,3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8526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0,8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027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0,8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350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Calibri"/>
                        </a:rPr>
                        <a:t>0,8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4618" marR="4618" marT="4617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004646" y="1090246"/>
            <a:ext cx="7259706" cy="378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tabLst>
                <a:tab pos="3948113" algn="l"/>
              </a:tabLst>
              <a:defRPr/>
            </a:pPr>
            <a:r>
              <a:rPr lang="ru-RU" b="1" dirty="0">
                <a:solidFill>
                  <a:srgbClr val="DB13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</a:t>
            </a:r>
            <a:r>
              <a:rPr lang="ru-RU" b="1" dirty="0" smtClean="0">
                <a:solidFill>
                  <a:srgbClr val="DB13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Республике Бурятия </a:t>
            </a:r>
            <a:r>
              <a:rPr lang="ru-RU" b="1" dirty="0">
                <a:solidFill>
                  <a:srgbClr val="DB13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smtClean="0">
                <a:solidFill>
                  <a:srgbClr val="DB13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113,2 млн. руб</a:t>
            </a:r>
            <a:r>
              <a:rPr lang="ru-RU" b="1" dirty="0">
                <a:solidFill>
                  <a:srgbClr val="DB131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de-DE" b="1" dirty="0">
              <a:solidFill>
                <a:srgbClr val="DB131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64352" y="6486882"/>
            <a:ext cx="2743200" cy="365125"/>
          </a:xfrm>
        </p:spPr>
        <p:txBody>
          <a:bodyPr/>
          <a:lstStyle/>
          <a:p>
            <a:fld id="{D3897110-791C-476E-8045-5AB7AA0652D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023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10052</TotalTime>
  <Words>741</Words>
  <Application>Microsoft Office PowerPoint</Application>
  <PresentationFormat>Широкоэкранный</PresentationFormat>
  <Paragraphs>207</Paragraphs>
  <Slides>11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Bookman Old Style</vt:lpstr>
      <vt:lpstr>Calibri</vt:lpstr>
      <vt:lpstr>Calibri Light</vt:lpstr>
      <vt:lpstr>Times New Roman</vt:lpstr>
      <vt:lpstr>Тема Office</vt:lpstr>
      <vt:lpstr>Лист</vt:lpstr>
      <vt:lpstr>Презентация PowerPoint</vt:lpstr>
      <vt:lpstr>Количество тяжелых и смертельных НС, связанных с производством</vt:lpstr>
      <vt:lpstr>Презентация PowerPoint</vt:lpstr>
      <vt:lpstr>Причины несчастных случаев на производстве</vt:lpstr>
      <vt:lpstr>Презентация PowerPoint</vt:lpstr>
      <vt:lpstr>Изменения в ТК РФ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ЦА ФСС РФ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Danilova_0002</dc:creator>
  <cp:lastModifiedBy>Абдыева Людмила Валерьевна</cp:lastModifiedBy>
  <cp:revision>268</cp:revision>
  <cp:lastPrinted>2022-03-25T05:55:16Z</cp:lastPrinted>
  <dcterms:created xsi:type="dcterms:W3CDTF">2021-08-30T07:52:29Z</dcterms:created>
  <dcterms:modified xsi:type="dcterms:W3CDTF">2022-04-28T02:42:54Z</dcterms:modified>
</cp:coreProperties>
</file>