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slides/slide7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8"/>
  </p:notesMasterIdLst>
  <p:sldIdLst>
    <p:sldId id="256" r:id="rId2"/>
    <p:sldId id="257" r:id="rId3"/>
    <p:sldId id="279" r:id="rId4"/>
    <p:sldId id="280" r:id="rId5"/>
    <p:sldId id="281" r:id="rId6"/>
    <p:sldId id="282"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6" r:id="rId21"/>
    <p:sldId id="297" r:id="rId22"/>
    <p:sldId id="298" r:id="rId23"/>
    <p:sldId id="299" r:id="rId24"/>
    <p:sldId id="300" r:id="rId25"/>
    <p:sldId id="301" r:id="rId26"/>
    <p:sldId id="302" r:id="rId27"/>
    <p:sldId id="303" r:id="rId28"/>
    <p:sldId id="304" r:id="rId29"/>
    <p:sldId id="305" r:id="rId30"/>
    <p:sldId id="306" r:id="rId31"/>
    <p:sldId id="307" r:id="rId32"/>
    <p:sldId id="308" r:id="rId33"/>
    <p:sldId id="309" r:id="rId34"/>
    <p:sldId id="310" r:id="rId35"/>
    <p:sldId id="311" r:id="rId36"/>
    <p:sldId id="312" r:id="rId37"/>
    <p:sldId id="313" r:id="rId38"/>
    <p:sldId id="364" r:id="rId39"/>
    <p:sldId id="365" r:id="rId40"/>
    <p:sldId id="366" r:id="rId41"/>
    <p:sldId id="367" r:id="rId42"/>
    <p:sldId id="368" r:id="rId43"/>
    <p:sldId id="369" r:id="rId44"/>
    <p:sldId id="258" r:id="rId45"/>
    <p:sldId id="268" r:id="rId46"/>
    <p:sldId id="264" r:id="rId47"/>
    <p:sldId id="273" r:id="rId48"/>
    <p:sldId id="274" r:id="rId49"/>
    <p:sldId id="275" r:id="rId50"/>
    <p:sldId id="276" r:id="rId51"/>
    <p:sldId id="277" r:id="rId52"/>
    <p:sldId id="269" r:id="rId53"/>
    <p:sldId id="270" r:id="rId54"/>
    <p:sldId id="271" r:id="rId55"/>
    <p:sldId id="259" r:id="rId56"/>
    <p:sldId id="314" r:id="rId57"/>
    <p:sldId id="315" r:id="rId58"/>
    <p:sldId id="324" r:id="rId59"/>
    <p:sldId id="320" r:id="rId60"/>
    <p:sldId id="319" r:id="rId61"/>
    <p:sldId id="321" r:id="rId62"/>
    <p:sldId id="322" r:id="rId63"/>
    <p:sldId id="323" r:id="rId64"/>
    <p:sldId id="316" r:id="rId65"/>
    <p:sldId id="317" r:id="rId66"/>
    <p:sldId id="318" r:id="rId67"/>
    <p:sldId id="260" r:id="rId68"/>
    <p:sldId id="325" r:id="rId69"/>
    <p:sldId id="326" r:id="rId70"/>
    <p:sldId id="327" r:id="rId71"/>
    <p:sldId id="328" r:id="rId72"/>
    <p:sldId id="329" r:id="rId73"/>
    <p:sldId id="330" r:id="rId74"/>
    <p:sldId id="331" r:id="rId75"/>
    <p:sldId id="332" r:id="rId76"/>
    <p:sldId id="333" r:id="rId77"/>
    <p:sldId id="261" r:id="rId78"/>
    <p:sldId id="334" r:id="rId79"/>
    <p:sldId id="335" r:id="rId80"/>
    <p:sldId id="336" r:id="rId81"/>
    <p:sldId id="337" r:id="rId82"/>
    <p:sldId id="352" r:id="rId83"/>
    <p:sldId id="338" r:id="rId84"/>
    <p:sldId id="339" r:id="rId85"/>
    <p:sldId id="341" r:id="rId86"/>
    <p:sldId id="351" r:id="rId87"/>
    <p:sldId id="342" r:id="rId88"/>
    <p:sldId id="343" r:id="rId89"/>
    <p:sldId id="344" r:id="rId90"/>
    <p:sldId id="345" r:id="rId91"/>
    <p:sldId id="346" r:id="rId92"/>
    <p:sldId id="348" r:id="rId93"/>
    <p:sldId id="350" r:id="rId94"/>
    <p:sldId id="360" r:id="rId95"/>
    <p:sldId id="361" r:id="rId96"/>
    <p:sldId id="362" r:id="rId97"/>
    <p:sldId id="363" r:id="rId98"/>
    <p:sldId id="349" r:id="rId99"/>
    <p:sldId id="262" r:id="rId100"/>
    <p:sldId id="353" r:id="rId101"/>
    <p:sldId id="354" r:id="rId102"/>
    <p:sldId id="355" r:id="rId103"/>
    <p:sldId id="356" r:id="rId104"/>
    <p:sldId id="357" r:id="rId105"/>
    <p:sldId id="358" r:id="rId106"/>
    <p:sldId id="359" r:id="rId10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90" autoAdjust="0"/>
    <p:restoredTop sz="94660"/>
  </p:normalViewPr>
  <p:slideViewPr>
    <p:cSldViewPr snapToGrid="0">
      <p:cViewPr varScale="1">
        <p:scale>
          <a:sx n="80" d="100"/>
          <a:sy n="80" d="100"/>
        </p:scale>
        <p:origin x="-686" y="-77"/>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presProps" Target="pres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93B9BD-FF98-474B-B204-383B8FFBE2D5}" type="datetimeFigureOut">
              <a:rPr lang="ru-RU" smtClean="0"/>
              <a:pPr/>
              <a:t>26.04.2022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8D201A-EB7C-49EE-9203-49AB06B007AC}" type="slidenum">
              <a:rPr lang="ru-RU" smtClean="0"/>
              <a:pPr/>
              <a:t>‹#›</a:t>
            </a:fld>
            <a:endParaRPr lang="ru-RU"/>
          </a:p>
        </p:txBody>
      </p:sp>
    </p:spTree>
    <p:extLst>
      <p:ext uri="{BB962C8B-B14F-4D97-AF65-F5344CB8AC3E}">
        <p14:creationId xmlns:p14="http://schemas.microsoft.com/office/powerpoint/2010/main" xmlns="" val="790190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894EBF22-C42D-4944-9304-B8020360226B}" type="slidenum">
              <a:rPr lang="ru-RU" smtClean="0"/>
              <a:pPr/>
              <a:t>68</a:t>
            </a:fld>
            <a:endParaRPr lang="ru-RU"/>
          </a:p>
        </p:txBody>
      </p:sp>
    </p:spTree>
    <p:extLst>
      <p:ext uri="{BB962C8B-B14F-4D97-AF65-F5344CB8AC3E}">
        <p14:creationId xmlns:p14="http://schemas.microsoft.com/office/powerpoint/2010/main" xmlns="" val="1687297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894EBF22-C42D-4944-9304-B8020360226B}" type="slidenum">
              <a:rPr lang="ru-RU" smtClean="0"/>
              <a:pPr/>
              <a:t>69</a:t>
            </a:fld>
            <a:endParaRPr lang="ru-RU"/>
          </a:p>
        </p:txBody>
      </p:sp>
    </p:spTree>
    <p:extLst>
      <p:ext uri="{BB962C8B-B14F-4D97-AF65-F5344CB8AC3E}">
        <p14:creationId xmlns:p14="http://schemas.microsoft.com/office/powerpoint/2010/main" xmlns="" val="22685361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894EBF22-C42D-4944-9304-B8020360226B}" type="slidenum">
              <a:rPr lang="ru-RU" smtClean="0"/>
              <a:pPr/>
              <a:t>70</a:t>
            </a:fld>
            <a:endParaRPr lang="ru-RU"/>
          </a:p>
        </p:txBody>
      </p:sp>
    </p:spTree>
    <p:extLst>
      <p:ext uri="{BB962C8B-B14F-4D97-AF65-F5344CB8AC3E}">
        <p14:creationId xmlns:p14="http://schemas.microsoft.com/office/powerpoint/2010/main" xmlns="" val="1527585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894EBF22-C42D-4944-9304-B8020360226B}" type="slidenum">
              <a:rPr lang="ru-RU" smtClean="0"/>
              <a:pPr/>
              <a:t>71</a:t>
            </a:fld>
            <a:endParaRPr lang="ru-RU"/>
          </a:p>
        </p:txBody>
      </p:sp>
    </p:spTree>
    <p:extLst>
      <p:ext uri="{BB962C8B-B14F-4D97-AF65-F5344CB8AC3E}">
        <p14:creationId xmlns:p14="http://schemas.microsoft.com/office/powerpoint/2010/main" xmlns="" val="224020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894EBF22-C42D-4944-9304-B8020360226B}" type="slidenum">
              <a:rPr lang="ru-RU" smtClean="0"/>
              <a:pPr/>
              <a:t>72</a:t>
            </a:fld>
            <a:endParaRPr lang="ru-RU"/>
          </a:p>
        </p:txBody>
      </p:sp>
    </p:spTree>
    <p:extLst>
      <p:ext uri="{BB962C8B-B14F-4D97-AF65-F5344CB8AC3E}">
        <p14:creationId xmlns:p14="http://schemas.microsoft.com/office/powerpoint/2010/main" xmlns="" val="119937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894EBF22-C42D-4944-9304-B8020360226B}" type="slidenum">
              <a:rPr lang="ru-RU" smtClean="0"/>
              <a:pPr/>
              <a:t>73</a:t>
            </a:fld>
            <a:endParaRPr lang="ru-RU"/>
          </a:p>
        </p:txBody>
      </p:sp>
    </p:spTree>
    <p:extLst>
      <p:ext uri="{BB962C8B-B14F-4D97-AF65-F5344CB8AC3E}">
        <p14:creationId xmlns:p14="http://schemas.microsoft.com/office/powerpoint/2010/main" xmlns="" val="446805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894EBF22-C42D-4944-9304-B8020360226B}" type="slidenum">
              <a:rPr lang="ru-RU" smtClean="0"/>
              <a:pPr/>
              <a:t>74</a:t>
            </a:fld>
            <a:endParaRPr lang="ru-RU"/>
          </a:p>
        </p:txBody>
      </p:sp>
    </p:spTree>
    <p:extLst>
      <p:ext uri="{BB962C8B-B14F-4D97-AF65-F5344CB8AC3E}">
        <p14:creationId xmlns:p14="http://schemas.microsoft.com/office/powerpoint/2010/main" xmlns="" val="1434000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894EBF22-C42D-4944-9304-B8020360226B}" type="slidenum">
              <a:rPr lang="ru-RU" smtClean="0"/>
              <a:pPr/>
              <a:t>75</a:t>
            </a:fld>
            <a:endParaRPr lang="ru-RU"/>
          </a:p>
        </p:txBody>
      </p:sp>
    </p:spTree>
    <p:extLst>
      <p:ext uri="{BB962C8B-B14F-4D97-AF65-F5344CB8AC3E}">
        <p14:creationId xmlns:p14="http://schemas.microsoft.com/office/powerpoint/2010/main" xmlns="" val="17979144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894EBF22-C42D-4944-9304-B8020360226B}" type="slidenum">
              <a:rPr lang="ru-RU" smtClean="0"/>
              <a:pPr/>
              <a:t>76</a:t>
            </a:fld>
            <a:endParaRPr lang="ru-RU"/>
          </a:p>
        </p:txBody>
      </p:sp>
    </p:spTree>
    <p:extLst>
      <p:ext uri="{BB962C8B-B14F-4D97-AF65-F5344CB8AC3E}">
        <p14:creationId xmlns:p14="http://schemas.microsoft.com/office/powerpoint/2010/main" xmlns="" val="42169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D599A8D-5851-4796-9FF8-33933CA4B5B2}" type="datetimeFigureOut">
              <a:rPr lang="ru-RU" smtClean="0"/>
              <a:pPr/>
              <a:t>26.04.2022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CB4DF2-CA51-4296-811A-28E18CB06E96}" type="slidenum">
              <a:rPr lang="ru-RU" smtClean="0"/>
              <a:pPr/>
              <a:t>‹#›</a:t>
            </a:fld>
            <a:endParaRPr lang="ru-RU"/>
          </a:p>
        </p:txBody>
      </p:sp>
    </p:spTree>
    <p:extLst>
      <p:ext uri="{BB962C8B-B14F-4D97-AF65-F5344CB8AC3E}">
        <p14:creationId xmlns:p14="http://schemas.microsoft.com/office/powerpoint/2010/main" xmlns="" val="4015370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D599A8D-5851-4796-9FF8-33933CA4B5B2}" type="datetimeFigureOut">
              <a:rPr lang="ru-RU" smtClean="0"/>
              <a:pPr/>
              <a:t>26.04.2022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CB4DF2-CA51-4296-811A-28E18CB06E96}" type="slidenum">
              <a:rPr lang="ru-RU" smtClean="0"/>
              <a:pPr/>
              <a:t>‹#›</a:t>
            </a:fld>
            <a:endParaRPr lang="ru-RU"/>
          </a:p>
        </p:txBody>
      </p:sp>
    </p:spTree>
    <p:extLst>
      <p:ext uri="{BB962C8B-B14F-4D97-AF65-F5344CB8AC3E}">
        <p14:creationId xmlns:p14="http://schemas.microsoft.com/office/powerpoint/2010/main" xmlns="" val="683620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D599A8D-5851-4796-9FF8-33933CA4B5B2}" type="datetimeFigureOut">
              <a:rPr lang="ru-RU" smtClean="0"/>
              <a:pPr/>
              <a:t>26.04.2022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CB4DF2-CA51-4296-811A-28E18CB06E96}" type="slidenum">
              <a:rPr lang="ru-RU" smtClean="0"/>
              <a:pPr/>
              <a:t>‹#›</a:t>
            </a:fld>
            <a:endParaRPr lang="ru-RU"/>
          </a:p>
        </p:txBody>
      </p:sp>
    </p:spTree>
    <p:extLst>
      <p:ext uri="{BB962C8B-B14F-4D97-AF65-F5344CB8AC3E}">
        <p14:creationId xmlns:p14="http://schemas.microsoft.com/office/powerpoint/2010/main" xmlns="" val="2714889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D599A8D-5851-4796-9FF8-33933CA4B5B2}" type="datetimeFigureOut">
              <a:rPr lang="ru-RU" smtClean="0"/>
              <a:pPr/>
              <a:t>26.04.2022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CB4DF2-CA51-4296-811A-28E18CB06E96}" type="slidenum">
              <a:rPr lang="ru-RU" smtClean="0"/>
              <a:pPr/>
              <a:t>‹#›</a:t>
            </a:fld>
            <a:endParaRPr lang="ru-RU"/>
          </a:p>
        </p:txBody>
      </p:sp>
    </p:spTree>
    <p:extLst>
      <p:ext uri="{BB962C8B-B14F-4D97-AF65-F5344CB8AC3E}">
        <p14:creationId xmlns:p14="http://schemas.microsoft.com/office/powerpoint/2010/main" xmlns="" val="269847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D599A8D-5851-4796-9FF8-33933CA4B5B2}" type="datetimeFigureOut">
              <a:rPr lang="ru-RU" smtClean="0"/>
              <a:pPr/>
              <a:t>26.04.2022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CB4DF2-CA51-4296-811A-28E18CB06E96}" type="slidenum">
              <a:rPr lang="ru-RU" smtClean="0"/>
              <a:pPr/>
              <a:t>‹#›</a:t>
            </a:fld>
            <a:endParaRPr lang="ru-RU"/>
          </a:p>
        </p:txBody>
      </p:sp>
    </p:spTree>
    <p:extLst>
      <p:ext uri="{BB962C8B-B14F-4D97-AF65-F5344CB8AC3E}">
        <p14:creationId xmlns:p14="http://schemas.microsoft.com/office/powerpoint/2010/main" xmlns="" val="443556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D599A8D-5851-4796-9FF8-33933CA4B5B2}" type="datetimeFigureOut">
              <a:rPr lang="ru-RU" smtClean="0"/>
              <a:pPr/>
              <a:t>26.04.2022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CB4DF2-CA51-4296-811A-28E18CB06E96}" type="slidenum">
              <a:rPr lang="ru-RU" smtClean="0"/>
              <a:pPr/>
              <a:t>‹#›</a:t>
            </a:fld>
            <a:endParaRPr lang="ru-RU"/>
          </a:p>
        </p:txBody>
      </p:sp>
    </p:spTree>
    <p:extLst>
      <p:ext uri="{BB962C8B-B14F-4D97-AF65-F5344CB8AC3E}">
        <p14:creationId xmlns:p14="http://schemas.microsoft.com/office/powerpoint/2010/main" xmlns="" val="2118499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D599A8D-5851-4796-9FF8-33933CA4B5B2}" type="datetimeFigureOut">
              <a:rPr lang="ru-RU" smtClean="0"/>
              <a:pPr/>
              <a:t>26.04.2022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FCB4DF2-CA51-4296-811A-28E18CB06E96}" type="slidenum">
              <a:rPr lang="ru-RU" smtClean="0"/>
              <a:pPr/>
              <a:t>‹#›</a:t>
            </a:fld>
            <a:endParaRPr lang="ru-RU"/>
          </a:p>
        </p:txBody>
      </p:sp>
    </p:spTree>
    <p:extLst>
      <p:ext uri="{BB962C8B-B14F-4D97-AF65-F5344CB8AC3E}">
        <p14:creationId xmlns:p14="http://schemas.microsoft.com/office/powerpoint/2010/main" xmlns="" val="2890867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D599A8D-5851-4796-9FF8-33933CA4B5B2}" type="datetimeFigureOut">
              <a:rPr lang="ru-RU" smtClean="0"/>
              <a:pPr/>
              <a:t>26.04.2022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FCB4DF2-CA51-4296-811A-28E18CB06E96}" type="slidenum">
              <a:rPr lang="ru-RU" smtClean="0"/>
              <a:pPr/>
              <a:t>‹#›</a:t>
            </a:fld>
            <a:endParaRPr lang="ru-RU"/>
          </a:p>
        </p:txBody>
      </p:sp>
    </p:spTree>
    <p:extLst>
      <p:ext uri="{BB962C8B-B14F-4D97-AF65-F5344CB8AC3E}">
        <p14:creationId xmlns:p14="http://schemas.microsoft.com/office/powerpoint/2010/main" xmlns="" val="178740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D599A8D-5851-4796-9FF8-33933CA4B5B2}" type="datetimeFigureOut">
              <a:rPr lang="ru-RU" smtClean="0"/>
              <a:pPr/>
              <a:t>26.04.2022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FCB4DF2-CA51-4296-811A-28E18CB06E96}" type="slidenum">
              <a:rPr lang="ru-RU" smtClean="0"/>
              <a:pPr/>
              <a:t>‹#›</a:t>
            </a:fld>
            <a:endParaRPr lang="ru-RU"/>
          </a:p>
        </p:txBody>
      </p:sp>
    </p:spTree>
    <p:extLst>
      <p:ext uri="{BB962C8B-B14F-4D97-AF65-F5344CB8AC3E}">
        <p14:creationId xmlns:p14="http://schemas.microsoft.com/office/powerpoint/2010/main" xmlns="" val="3843825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D599A8D-5851-4796-9FF8-33933CA4B5B2}" type="datetimeFigureOut">
              <a:rPr lang="ru-RU" smtClean="0"/>
              <a:pPr/>
              <a:t>26.04.2022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CB4DF2-CA51-4296-811A-28E18CB06E96}" type="slidenum">
              <a:rPr lang="ru-RU" smtClean="0"/>
              <a:pPr/>
              <a:t>‹#›</a:t>
            </a:fld>
            <a:endParaRPr lang="ru-RU"/>
          </a:p>
        </p:txBody>
      </p:sp>
    </p:spTree>
    <p:extLst>
      <p:ext uri="{BB962C8B-B14F-4D97-AF65-F5344CB8AC3E}">
        <p14:creationId xmlns:p14="http://schemas.microsoft.com/office/powerpoint/2010/main" xmlns="" val="537398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D599A8D-5851-4796-9FF8-33933CA4B5B2}" type="datetimeFigureOut">
              <a:rPr lang="ru-RU" smtClean="0"/>
              <a:pPr/>
              <a:t>26.04.2022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CB4DF2-CA51-4296-811A-28E18CB06E96}" type="slidenum">
              <a:rPr lang="ru-RU" smtClean="0"/>
              <a:pPr/>
              <a:t>‹#›</a:t>
            </a:fld>
            <a:endParaRPr lang="ru-RU"/>
          </a:p>
        </p:txBody>
      </p:sp>
    </p:spTree>
    <p:extLst>
      <p:ext uri="{BB962C8B-B14F-4D97-AF65-F5344CB8AC3E}">
        <p14:creationId xmlns:p14="http://schemas.microsoft.com/office/powerpoint/2010/main" xmlns="" val="3232211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599A8D-5851-4796-9FF8-33933CA4B5B2}" type="datetimeFigureOut">
              <a:rPr lang="ru-RU" smtClean="0"/>
              <a:pPr/>
              <a:t>26.04.2022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CB4DF2-CA51-4296-811A-28E18CB06E96}" type="slidenum">
              <a:rPr lang="ru-RU" smtClean="0"/>
              <a:pPr/>
              <a:t>‹#›</a:t>
            </a:fld>
            <a:endParaRPr lang="ru-RU"/>
          </a:p>
        </p:txBody>
      </p:sp>
    </p:spTree>
    <p:extLst>
      <p:ext uri="{BB962C8B-B14F-4D97-AF65-F5344CB8AC3E}">
        <p14:creationId xmlns:p14="http://schemas.microsoft.com/office/powerpoint/2010/main" xmlns="" val="15866204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3999" y="2027619"/>
            <a:ext cx="9617765" cy="2387600"/>
          </a:xfrm>
        </p:spPr>
        <p:txBody>
          <a:bodyPr>
            <a:normAutofit fontScale="90000"/>
          </a:bodyPr>
          <a:lstStyle/>
          <a:p>
            <a:r>
              <a:rPr lang="ru-RU" sz="4900" b="1" dirty="0"/>
              <a:t>X раздел ТК РФ: главные изменения-2022. Как </a:t>
            </a:r>
            <a:r>
              <a:rPr lang="ru-RU" sz="4900" b="1" dirty="0" smtClean="0"/>
              <a:t>и </a:t>
            </a:r>
            <a:r>
              <a:rPr lang="ru-RU" sz="4900" b="1" dirty="0"/>
              <a:t>выстроить систему управления охраной труда по новым </a:t>
            </a:r>
            <a:r>
              <a:rPr lang="ru-RU" sz="4900" b="1" dirty="0" smtClean="0"/>
              <a:t>требованиям</a:t>
            </a:r>
            <a:r>
              <a:rPr lang="ru-RU" dirty="0"/>
              <a:t/>
            </a:r>
            <a:br>
              <a:rPr lang="ru-RU" dirty="0"/>
            </a:br>
            <a:endParaRPr lang="ru-RU" dirty="0"/>
          </a:p>
        </p:txBody>
      </p:sp>
      <p:sp>
        <p:nvSpPr>
          <p:cNvPr id="3" name="Подзаголовок 2"/>
          <p:cNvSpPr>
            <a:spLocks noGrp="1"/>
          </p:cNvSpPr>
          <p:nvPr>
            <p:ph type="subTitle" idx="1"/>
          </p:nvPr>
        </p:nvSpPr>
        <p:spPr>
          <a:xfrm>
            <a:off x="1450848" y="4154557"/>
            <a:ext cx="9521952" cy="2163947"/>
          </a:xfrm>
        </p:spPr>
        <p:txBody>
          <a:bodyPr>
            <a:normAutofit fontScale="70000" lnSpcReduction="20000"/>
          </a:bodyPr>
          <a:lstStyle/>
          <a:p>
            <a:pPr algn="l"/>
            <a:r>
              <a:rPr lang="ru-RU" sz="3200" b="1" dirty="0" smtClean="0">
                <a:solidFill>
                  <a:schemeClr val="tx1"/>
                </a:solidFill>
                <a:latin typeface="Times New Roman" panose="02020603050405020304" pitchFamily="18" charset="0"/>
                <a:cs typeface="Times New Roman" panose="02020603050405020304" pitchFamily="18" charset="0"/>
              </a:rPr>
              <a:t>Шобохонова Марина Владимировна, </a:t>
            </a:r>
          </a:p>
          <a:p>
            <a:pPr algn="l"/>
            <a:r>
              <a:rPr lang="ru-RU" sz="3200" b="1" dirty="0" smtClean="0">
                <a:solidFill>
                  <a:schemeClr val="tx1"/>
                </a:solidFill>
                <a:latin typeface="Times New Roman" panose="02020603050405020304" pitchFamily="18" charset="0"/>
                <a:cs typeface="Times New Roman" panose="02020603050405020304" pitchFamily="18" charset="0"/>
              </a:rPr>
              <a:t>инспектор по охране труда </a:t>
            </a:r>
            <a:r>
              <a:rPr lang="ru-RU" sz="3200" b="1" dirty="0" smtClean="0">
                <a:latin typeface="Times New Roman" panose="02020603050405020304" pitchFamily="18" charset="0"/>
                <a:cs typeface="Times New Roman" panose="02020603050405020304" pitchFamily="18" charset="0"/>
              </a:rPr>
              <a:t>ФГБУ «</a:t>
            </a:r>
            <a:r>
              <a:rPr lang="ru-RU" sz="3200" b="1" dirty="0" smtClean="0">
                <a:solidFill>
                  <a:schemeClr val="tx1"/>
                </a:solidFill>
                <a:latin typeface="Times New Roman" panose="02020603050405020304" pitchFamily="18" charset="0"/>
                <a:cs typeface="Times New Roman" panose="02020603050405020304" pitchFamily="18" charset="0"/>
              </a:rPr>
              <a:t>12 КДЦ» Минобороны России</a:t>
            </a:r>
          </a:p>
          <a:p>
            <a:pPr algn="l"/>
            <a:r>
              <a:rPr lang="ru-RU" sz="3200" dirty="0" smtClean="0">
                <a:solidFill>
                  <a:schemeClr val="tx1"/>
                </a:solidFill>
                <a:latin typeface="Times New Roman" panose="02020603050405020304" pitchFamily="18" charset="0"/>
                <a:cs typeface="Times New Roman" panose="02020603050405020304" pitchFamily="18" charset="0"/>
              </a:rPr>
              <a:t>специалист в области аудита и консалтинга по вопросам применения системы управления охраной труда в организации, эксперт по независимой оценке квалификаций в области охраны труда</a:t>
            </a:r>
          </a:p>
          <a:p>
            <a:endParaRPr lang="ru-RU" dirty="0"/>
          </a:p>
        </p:txBody>
      </p:sp>
    </p:spTree>
    <p:extLst>
      <p:ext uri="{BB962C8B-B14F-4D97-AF65-F5344CB8AC3E}">
        <p14:creationId xmlns:p14="http://schemas.microsoft.com/office/powerpoint/2010/main" xmlns="" val="2368597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904461" y="1556792"/>
            <a:ext cx="10833652" cy="4183408"/>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Работодателям дали право вести документооборот по охране труда в электронном виде (ст. 22.1, 22.2, 22.3 новой редакции ТК). При проверке ГИТ нужно предоставлять инспектору доступ к базам электронных документов по охране труда (</a:t>
            </a:r>
            <a:r>
              <a:rPr lang="ru-RU" dirty="0" err="1">
                <a:latin typeface="Times New Roman" panose="02020603050405020304" pitchFamily="18" charset="0"/>
                <a:cs typeface="Times New Roman" panose="02020603050405020304" pitchFamily="18" charset="0"/>
              </a:rPr>
              <a:t>абз</a:t>
            </a:r>
            <a:r>
              <a:rPr lang="ru-RU" dirty="0">
                <a:latin typeface="Times New Roman" panose="02020603050405020304" pitchFamily="18" charset="0"/>
                <a:cs typeface="Times New Roman" panose="02020603050405020304" pitchFamily="18" charset="0"/>
              </a:rPr>
              <a:t>. 3 ст. 214.2, ст. 216.2 новой редакции ТК). Это не касается журналов инструктажей по охране труда. Напоминаем, с 1 сентября 2022 года требования к журналам значительно изменяются. Поэтому не нужно закупать журналы сейчас.</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834887" y="476673"/>
            <a:ext cx="9525277" cy="575729"/>
          </a:xfrm>
        </p:spPr>
        <p:txBody>
          <a:bodyPr>
            <a:noAutofit/>
          </a:bodyPr>
          <a:lstStyle/>
          <a:p>
            <a:r>
              <a:rPr lang="ru-RU" sz="3200" cap="all" dirty="0">
                <a:latin typeface="Times New Roman" panose="02020603050405020304" pitchFamily="18" charset="0"/>
                <a:cs typeface="Times New Roman" panose="02020603050405020304" pitchFamily="18" charset="0"/>
              </a:rPr>
              <a:t>Новые права работодателя по охране труда</a:t>
            </a:r>
          </a:p>
        </p:txBody>
      </p:sp>
    </p:spTree>
    <p:extLst>
      <p:ext uri="{BB962C8B-B14F-4D97-AF65-F5344CB8AC3E}">
        <p14:creationId xmlns:p14="http://schemas.microsoft.com/office/powerpoint/2010/main" xmlns="" val="56086081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Проверочные листы </a:t>
            </a:r>
            <a:r>
              <a:rPr lang="ru-RU" dirty="0" err="1" smtClean="0"/>
              <a:t>Роструда</a:t>
            </a:r>
            <a:r>
              <a:rPr lang="ru-RU" dirty="0" smtClean="0"/>
              <a:t> </a:t>
            </a:r>
            <a:endParaRPr lang="ru-RU" dirty="0"/>
          </a:p>
        </p:txBody>
      </p:sp>
      <p:sp>
        <p:nvSpPr>
          <p:cNvPr id="3" name="Объект 2"/>
          <p:cNvSpPr>
            <a:spLocks noGrp="1"/>
          </p:cNvSpPr>
          <p:nvPr>
            <p:ph idx="1"/>
          </p:nvPr>
        </p:nvSpPr>
        <p:spPr/>
        <p:txBody>
          <a:bodyPr>
            <a:normAutofit fontScale="85000" lnSpcReduction="20000"/>
          </a:bodyPr>
          <a:lstStyle/>
          <a:p>
            <a:pPr marL="0" indent="0" fontAlgn="base">
              <a:buNone/>
            </a:pPr>
            <a:r>
              <a:rPr lang="ru-RU" dirty="0" smtClean="0"/>
              <a:t>При </a:t>
            </a:r>
            <a:r>
              <a:rPr lang="ru-RU" dirty="0"/>
              <a:t>проверках специалисты ГИТ применяют чек-листы, которые утверждены </a:t>
            </a:r>
            <a:r>
              <a:rPr lang="ru-RU" dirty="0" err="1"/>
              <a:t>Рострудом</a:t>
            </a:r>
            <a:r>
              <a:rPr lang="ru-RU" dirty="0"/>
              <a:t>. Используя их, можно заранее подготовиться к возможным вопросам</a:t>
            </a:r>
            <a:r>
              <a:rPr lang="ru-RU" dirty="0" smtClean="0"/>
              <a:t>. </a:t>
            </a:r>
          </a:p>
          <a:p>
            <a:pPr marL="0" indent="0" fontAlgn="base">
              <a:buNone/>
            </a:pPr>
            <a:r>
              <a:rPr lang="ru-RU" dirty="0" smtClean="0"/>
              <a:t>Инспекторы </a:t>
            </a:r>
            <a:r>
              <a:rPr lang="ru-RU" dirty="0"/>
              <a:t>контролируют:</a:t>
            </a:r>
          </a:p>
          <a:p>
            <a:pPr fontAlgn="base"/>
            <a:r>
              <a:rPr lang="ru-RU" dirty="0"/>
              <a:t>наличие и оформление трудовых договоров, заявлений на прием, увольнение и отпуск, графиков отпусков и других кадровых документов,</a:t>
            </a:r>
          </a:p>
          <a:p>
            <a:pPr fontAlgn="base"/>
            <a:r>
              <a:rPr lang="ru-RU" dirty="0"/>
              <a:t>соблюдение сроков выплаты зарплаты, отпускных и обязательных компенсаций,</a:t>
            </a:r>
          </a:p>
          <a:p>
            <a:pPr fontAlgn="base"/>
            <a:r>
              <a:rPr lang="ru-RU" dirty="0"/>
              <a:t>соблюдение режима труда и отдыха работников,</a:t>
            </a:r>
          </a:p>
          <a:p>
            <a:pPr fontAlgn="base"/>
            <a:r>
              <a:rPr lang="ru-RU" dirty="0"/>
              <a:t>наличие и расследование причин несчастных случаев на производстве и профзаболеваний,</a:t>
            </a:r>
          </a:p>
          <a:p>
            <a:pPr fontAlgn="base"/>
            <a:r>
              <a:rPr lang="ru-RU" dirty="0"/>
              <a:t>обеспечение работников средствами индивидуальной защиты.</a:t>
            </a:r>
          </a:p>
          <a:p>
            <a:pPr marL="0" indent="0">
              <a:buNone/>
            </a:pPr>
            <a:endParaRPr lang="ru-RU" dirty="0"/>
          </a:p>
        </p:txBody>
      </p:sp>
    </p:spTree>
    <p:extLst>
      <p:ext uri="{BB962C8B-B14F-4D97-AF65-F5344CB8AC3E}">
        <p14:creationId xmlns:p14="http://schemas.microsoft.com/office/powerpoint/2010/main" xmlns="" val="182412805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Проверочные листы </a:t>
            </a:r>
            <a:r>
              <a:rPr lang="ru-RU" dirty="0" err="1" smtClean="0"/>
              <a:t>Роструда</a:t>
            </a:r>
            <a:r>
              <a:rPr lang="ru-RU" dirty="0" smtClean="0"/>
              <a:t> </a:t>
            </a:r>
            <a:endParaRPr lang="ru-RU" dirty="0"/>
          </a:p>
        </p:txBody>
      </p:sp>
      <p:sp>
        <p:nvSpPr>
          <p:cNvPr id="3" name="Объект 2"/>
          <p:cNvSpPr>
            <a:spLocks noGrp="1"/>
          </p:cNvSpPr>
          <p:nvPr>
            <p:ph idx="1"/>
          </p:nvPr>
        </p:nvSpPr>
        <p:spPr/>
        <p:txBody>
          <a:bodyPr>
            <a:normAutofit/>
          </a:bodyPr>
          <a:lstStyle/>
          <a:p>
            <a:pPr marL="0" indent="0" fontAlgn="base">
              <a:buNone/>
            </a:pPr>
            <a:r>
              <a:rPr lang="ru-RU" dirty="0" err="1" smtClean="0"/>
              <a:t>Роструд</a:t>
            </a:r>
            <a:r>
              <a:rPr lang="ru-RU" dirty="0" smtClean="0"/>
              <a:t> утвердил 78 новых проверочных чек-листов для проверки выполнения требований трудового законодательства, в том числе в сфере охраны труда. Новый порядок вступил в силу с 11 марта 2022 года (приказ </a:t>
            </a:r>
            <a:r>
              <a:rPr lang="ru-RU" dirty="0" err="1" smtClean="0"/>
              <a:t>Роструда</a:t>
            </a:r>
            <a:r>
              <a:rPr lang="ru-RU" dirty="0" smtClean="0"/>
              <a:t> от 01.02. 2022 № 20).</a:t>
            </a:r>
            <a:endParaRPr lang="ru-RU" dirty="0"/>
          </a:p>
        </p:txBody>
      </p:sp>
    </p:spTree>
    <p:extLst>
      <p:ext uri="{BB962C8B-B14F-4D97-AF65-F5344CB8AC3E}">
        <p14:creationId xmlns:p14="http://schemas.microsoft.com/office/powerpoint/2010/main" xmlns="" val="5812399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Проверочные листы </a:t>
            </a:r>
            <a:r>
              <a:rPr lang="ru-RU" dirty="0" err="1" smtClean="0"/>
              <a:t>Роструда</a:t>
            </a:r>
            <a:r>
              <a:rPr lang="ru-RU" dirty="0" smtClean="0"/>
              <a:t> </a:t>
            </a:r>
            <a:endParaRPr lang="ru-RU" dirty="0"/>
          </a:p>
        </p:txBody>
      </p:sp>
      <p:sp>
        <p:nvSpPr>
          <p:cNvPr id="3" name="Объект 2"/>
          <p:cNvSpPr>
            <a:spLocks noGrp="1"/>
          </p:cNvSpPr>
          <p:nvPr>
            <p:ph idx="1"/>
          </p:nvPr>
        </p:nvSpPr>
        <p:spPr/>
        <p:txBody>
          <a:bodyPr>
            <a:normAutofit lnSpcReduction="10000"/>
          </a:bodyPr>
          <a:lstStyle/>
          <a:p>
            <a:r>
              <a:rPr lang="ru-RU" dirty="0"/>
              <a:t>Новые проверочные листы содержат требования, перечисленные в актуальных правилах по охране труда. В 2021 году было принято свыше 40 новых правил по охране труда, поэтому пришлось актуализировать и чек-листы. Но и это не главное изменение в новых чек-листах.</a:t>
            </a:r>
          </a:p>
          <a:p>
            <a:r>
              <a:rPr lang="ru-RU" dirty="0"/>
              <a:t>Проверочные листы на основании ч.2 ст.53 Федерального закона «О защите прав юридических лиц и индивидуальных предпринимателей при осуществлении государственного контроля (надзора) и муниципального контроля» от 26.12.2008 № 294-ФЗ должны применяться в обязательном порядке </a:t>
            </a:r>
            <a:r>
              <a:rPr lang="ru-RU" b="1" dirty="0">
                <a:solidFill>
                  <a:srgbClr val="FF0000"/>
                </a:solidFill>
              </a:rPr>
              <a:t>при выполнении рейдового осмотра и выездной проверке</a:t>
            </a:r>
            <a:r>
              <a:rPr lang="ru-RU" dirty="0">
                <a:solidFill>
                  <a:srgbClr val="FF0000"/>
                </a:solidFill>
              </a:rPr>
              <a:t>.</a:t>
            </a:r>
          </a:p>
        </p:txBody>
      </p:sp>
    </p:spTree>
    <p:extLst>
      <p:ext uri="{BB962C8B-B14F-4D97-AF65-F5344CB8AC3E}">
        <p14:creationId xmlns:p14="http://schemas.microsoft.com/office/powerpoint/2010/main" xmlns="" val="118076633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Проверочные листы </a:t>
            </a:r>
            <a:r>
              <a:rPr lang="ru-RU" dirty="0" err="1" smtClean="0"/>
              <a:t>Роструда</a:t>
            </a:r>
            <a:r>
              <a:rPr lang="ru-RU" dirty="0" smtClean="0"/>
              <a:t> </a:t>
            </a:r>
            <a:endParaRPr lang="ru-RU" dirty="0"/>
          </a:p>
        </p:txBody>
      </p:sp>
      <p:sp>
        <p:nvSpPr>
          <p:cNvPr id="3" name="Объект 2"/>
          <p:cNvSpPr>
            <a:spLocks noGrp="1"/>
          </p:cNvSpPr>
          <p:nvPr>
            <p:ph idx="1"/>
          </p:nvPr>
        </p:nvSpPr>
        <p:spPr/>
        <p:txBody>
          <a:bodyPr>
            <a:normAutofit fontScale="92500" lnSpcReduction="10000"/>
          </a:bodyPr>
          <a:lstStyle/>
          <a:p>
            <a:r>
              <a:rPr lang="ru-RU" dirty="0"/>
              <a:t>С 1 марта 2022 года проверочные листы инспекторы обязаны применять при </a:t>
            </a:r>
            <a:r>
              <a:rPr lang="ru-RU" dirty="0">
                <a:solidFill>
                  <a:srgbClr val="FF0000"/>
                </a:solidFill>
              </a:rPr>
              <a:t>плановой выездной проверке </a:t>
            </a:r>
            <a:r>
              <a:rPr lang="ru-RU" dirty="0"/>
              <a:t>(п. 10 постановления Правительства от 27.10.2021 № 1844). В случае проведения контрольного (надзорного) мероприятия несколькими инспекторами в составе группы инспекторов чек-лист заверяют подписями инспекторов, участвующих в проведении контрольного (надзорного) мероприятия, а также руководителем группы инспекторов. Во время других мероприятий, например, документарной проверки, использовать чек-листы инспектор не обязан.</a:t>
            </a:r>
          </a:p>
          <a:p>
            <a:r>
              <a:rPr lang="ru-RU" dirty="0"/>
              <a:t>Задавать вопросы по чек-листу запрещено, когда инспектор проверяет, как работодатель исправил </a:t>
            </a:r>
            <a:r>
              <a:rPr lang="ru-RU" dirty="0">
                <a:solidFill>
                  <a:srgbClr val="FF0000"/>
                </a:solidFill>
              </a:rPr>
              <a:t>ранее выявленные нарушения </a:t>
            </a:r>
            <a:r>
              <a:rPr lang="ru-RU" dirty="0"/>
              <a:t>(п. п. 10, 12 постановления Правительства от 27.10.2021 № 1844).</a:t>
            </a:r>
          </a:p>
        </p:txBody>
      </p:sp>
    </p:spTree>
    <p:extLst>
      <p:ext uri="{BB962C8B-B14F-4D97-AF65-F5344CB8AC3E}">
        <p14:creationId xmlns:p14="http://schemas.microsoft.com/office/powerpoint/2010/main" xmlns="" val="266332831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Проверочные листы </a:t>
            </a:r>
            <a:r>
              <a:rPr lang="ru-RU" dirty="0" err="1" smtClean="0"/>
              <a:t>Роструда</a:t>
            </a:r>
            <a:r>
              <a:rPr lang="ru-RU" dirty="0" smtClean="0"/>
              <a:t> </a:t>
            </a:r>
            <a:endParaRPr lang="ru-RU" dirty="0"/>
          </a:p>
        </p:txBody>
      </p:sp>
      <p:sp>
        <p:nvSpPr>
          <p:cNvPr id="3" name="Объект 2"/>
          <p:cNvSpPr>
            <a:spLocks noGrp="1"/>
          </p:cNvSpPr>
          <p:nvPr>
            <p:ph idx="1"/>
          </p:nvPr>
        </p:nvSpPr>
        <p:spPr/>
        <p:txBody>
          <a:bodyPr>
            <a:normAutofit/>
          </a:bodyPr>
          <a:lstStyle/>
          <a:p>
            <a:r>
              <a:rPr lang="ru-RU" dirty="0" smtClean="0"/>
              <a:t>Инспекторы </a:t>
            </a:r>
            <a:r>
              <a:rPr lang="ru-RU" dirty="0" err="1" smtClean="0"/>
              <a:t>Роструда</a:t>
            </a:r>
            <a:r>
              <a:rPr lang="ru-RU" dirty="0" smtClean="0"/>
              <a:t> при плановых проверках не должны использовать вопросы, не указанные в проверочных листах, но имеют право использовать чек-листы во время плановых контрольных мероприятий, внеплановых проверок, контрольно-надзорных мероприятий в соответствии с программами проверок.</a:t>
            </a:r>
            <a:endParaRPr lang="ru-RU" dirty="0"/>
          </a:p>
        </p:txBody>
      </p:sp>
    </p:spTree>
    <p:extLst>
      <p:ext uri="{BB962C8B-B14F-4D97-AF65-F5344CB8AC3E}">
        <p14:creationId xmlns:p14="http://schemas.microsoft.com/office/powerpoint/2010/main" xmlns="" val="107121091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Проверки трудовых инспекций в 2022 году</a:t>
            </a:r>
            <a:endParaRPr lang="ru-RU" dirty="0"/>
          </a:p>
        </p:txBody>
      </p:sp>
      <p:sp>
        <p:nvSpPr>
          <p:cNvPr id="3" name="Объект 2"/>
          <p:cNvSpPr>
            <a:spLocks noGrp="1"/>
          </p:cNvSpPr>
          <p:nvPr>
            <p:ph idx="1"/>
          </p:nvPr>
        </p:nvSpPr>
        <p:spPr/>
        <p:txBody>
          <a:bodyPr>
            <a:normAutofit/>
          </a:bodyPr>
          <a:lstStyle/>
          <a:p>
            <a:r>
              <a:rPr lang="ru-RU" dirty="0" smtClean="0"/>
              <a:t>До 31 декабря 2024 года включительно Федеральный закон № 294-ФЗ от 26.12.2008 применяют в соответствии с особенностями, указанными в Постановлении Правительства РФ от 10.03.2022 № 336 «Об особенностях организации и осуществления государственного контроля (надзора), муниципального контроля».</a:t>
            </a:r>
          </a:p>
          <a:p>
            <a:endParaRPr lang="ru-RU" dirty="0" smtClean="0"/>
          </a:p>
          <a:p>
            <a:r>
              <a:rPr lang="ru-RU" dirty="0" smtClean="0"/>
              <a:t>В России ввели ограничение на проведение сотрудниками ГИТ плановых контрольных мероприятий малого бизнеса, кроме работодателей с производством высокой категории риска. </a:t>
            </a:r>
          </a:p>
          <a:p>
            <a:endParaRPr lang="ru-RU" dirty="0"/>
          </a:p>
        </p:txBody>
      </p:sp>
    </p:spTree>
    <p:extLst>
      <p:ext uri="{BB962C8B-B14F-4D97-AF65-F5344CB8AC3E}">
        <p14:creationId xmlns:p14="http://schemas.microsoft.com/office/powerpoint/2010/main" xmlns="" val="79657974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Проверки трудовых инспекций в 2022 году</a:t>
            </a:r>
            <a:endParaRPr lang="ru-RU" dirty="0"/>
          </a:p>
        </p:txBody>
      </p:sp>
      <p:sp>
        <p:nvSpPr>
          <p:cNvPr id="3" name="Объект 2"/>
          <p:cNvSpPr>
            <a:spLocks noGrp="1"/>
          </p:cNvSpPr>
          <p:nvPr>
            <p:ph idx="1"/>
          </p:nvPr>
        </p:nvSpPr>
        <p:spPr/>
        <p:txBody>
          <a:bodyPr>
            <a:normAutofit fontScale="77500" lnSpcReduction="20000"/>
          </a:bodyPr>
          <a:lstStyle/>
          <a:p>
            <a:pPr marL="0" indent="0">
              <a:buNone/>
            </a:pPr>
            <a:r>
              <a:rPr lang="ru-RU" dirty="0" smtClean="0"/>
              <a:t>Установлено, что проведение запланированных на 2022 год контрольных мероприятий допускается только в определенных случаях в рамках санитарно-эпидемиологического контроля (надзора), пожарного надзора, надзора в области промышленной безопасности, а также государственного ветеринарного контроля (надзора).</a:t>
            </a:r>
          </a:p>
          <a:p>
            <a:endParaRPr lang="ru-RU" dirty="0" smtClean="0"/>
          </a:p>
          <a:p>
            <a:pPr marL="0" indent="0">
              <a:buNone/>
            </a:pPr>
            <a:r>
              <a:rPr lang="ru-RU" dirty="0" smtClean="0"/>
              <a:t>Кроме того, в документе прописаны </a:t>
            </a:r>
            <a:r>
              <a:rPr lang="ru-RU" cap="all" dirty="0" smtClean="0">
                <a:solidFill>
                  <a:srgbClr val="FF0000"/>
                </a:solidFill>
              </a:rPr>
              <a:t>исключительные</a:t>
            </a:r>
            <a:r>
              <a:rPr lang="ru-RU" dirty="0" smtClean="0"/>
              <a:t> основания проведения в 2022 году внеплановых контрольных мероприятий и проверок, в числе которых:</a:t>
            </a:r>
          </a:p>
          <a:p>
            <a:endParaRPr lang="ru-RU" dirty="0" smtClean="0"/>
          </a:p>
          <a:p>
            <a:r>
              <a:rPr lang="ru-RU" dirty="0" smtClean="0"/>
              <a:t>непосредственная угроза причинения вреда жизни и тяжкого вреда здоровью граждан;</a:t>
            </a:r>
          </a:p>
          <a:p>
            <a:r>
              <a:rPr lang="ru-RU" dirty="0" smtClean="0"/>
              <a:t>непосредственная угроза обороне страны и безопасности государства;</a:t>
            </a:r>
          </a:p>
          <a:p>
            <a:r>
              <a:rPr lang="ru-RU" dirty="0" smtClean="0"/>
              <a:t>непосредственная угроза возникновения чрезвычайных ситуаций природного и (или) техногенного характера.</a:t>
            </a:r>
          </a:p>
          <a:p>
            <a:endParaRPr lang="ru-RU" dirty="0"/>
          </a:p>
        </p:txBody>
      </p:sp>
    </p:spTree>
    <p:extLst>
      <p:ext uri="{BB962C8B-B14F-4D97-AF65-F5344CB8AC3E}">
        <p14:creationId xmlns:p14="http://schemas.microsoft.com/office/powerpoint/2010/main" xmlns="" val="3648738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944217" y="1556792"/>
            <a:ext cx="10704444" cy="4183408"/>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Изменениями предусмотрена также деятельность комитетов по охране труда, которые создаются по инициативе работодателя или самих работников. Комитеты организуют совместные действия работодателя и работников, направленные на соблюдение требований по охране труда, предупреждение производственного травматизма и профзаболеваний, а также организует проведение проверок условий и охраны труда на рабочих местах и информирование работников о результатах проверок.</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944217" y="476673"/>
            <a:ext cx="10704444" cy="575729"/>
          </a:xfrm>
        </p:spPr>
        <p:txBody>
          <a:bodyPr>
            <a:noAutofit/>
          </a:bodyPr>
          <a:lstStyle/>
          <a:p>
            <a:r>
              <a:rPr lang="ru-RU" sz="3200" cap="all" dirty="0">
                <a:latin typeface="Times New Roman" panose="02020603050405020304" pitchFamily="18" charset="0"/>
                <a:cs typeface="Times New Roman" panose="02020603050405020304" pitchFamily="18" charset="0"/>
              </a:rPr>
              <a:t>Комитет по охране труда – нужен или нет?</a:t>
            </a:r>
          </a:p>
        </p:txBody>
      </p:sp>
    </p:spTree>
    <p:extLst>
      <p:ext uri="{BB962C8B-B14F-4D97-AF65-F5344CB8AC3E}">
        <p14:creationId xmlns:p14="http://schemas.microsoft.com/office/powerpoint/2010/main" xmlns="" val="8540883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944217" y="1556792"/>
            <a:ext cx="10783957" cy="4183408"/>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Структуру и численность работников службы охраны труда определяет работодатель с учетом рекомендаций федерального органа исполнительной власти в сфере труда. </a:t>
            </a:r>
            <a:endParaRPr lang="ru-RU" dirty="0" smtClean="0">
              <a:latin typeface="Times New Roman" panose="02020603050405020304" pitchFamily="18" charset="0"/>
              <a:cs typeface="Times New Roman" panose="02020603050405020304" pitchFamily="18" charset="0"/>
            </a:endParaRPr>
          </a:p>
          <a:p>
            <a:pPr marL="0" indent="0">
              <a:buNone/>
            </a:pPr>
            <a:r>
              <a:rPr lang="ru-RU" dirty="0" smtClean="0">
                <a:latin typeface="Times New Roman" panose="02020603050405020304" pitchFamily="18" charset="0"/>
                <a:cs typeface="Times New Roman" panose="02020603050405020304" pitchFamily="18" charset="0"/>
              </a:rPr>
              <a:t>При </a:t>
            </a:r>
            <a:r>
              <a:rPr lang="ru-RU" dirty="0">
                <a:latin typeface="Times New Roman" panose="02020603050405020304" pitchFamily="18" charset="0"/>
                <a:cs typeface="Times New Roman" panose="02020603050405020304" pitchFamily="18" charset="0"/>
              </a:rPr>
              <a:t>отсутствии в организации службы охраны труда или специалиста по охране труда их функции выполняет сам работодатель либо уполномоченный на это сотрудник. Также работодатель вправе пригласить стороннюю организацию, которая оказывает услуги в области охраны труда и имеет соответствующую аккредитацию</a:t>
            </a:r>
            <a:r>
              <a:rPr lang="ru-RU" dirty="0" smtClean="0">
                <a:latin typeface="Times New Roman" panose="02020603050405020304" pitchFamily="18" charset="0"/>
                <a:cs typeface="Times New Roman" panose="02020603050405020304" pitchFamily="18" charset="0"/>
              </a:rPr>
              <a:t>. Но если численность работающих 51 человек и более, нужно принимать на работу штатного специалиста по ОТ.</a:t>
            </a:r>
            <a:endParaRPr lang="ru-RU"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944216" y="407099"/>
            <a:ext cx="9432235" cy="575729"/>
          </a:xfrm>
        </p:spPr>
        <p:txBody>
          <a:bodyPr>
            <a:noAutofit/>
          </a:bodyPr>
          <a:lstStyle/>
          <a:p>
            <a:r>
              <a:rPr lang="ru-RU" sz="3200" cap="all" dirty="0">
                <a:latin typeface="Times New Roman" panose="02020603050405020304" pitchFamily="18" charset="0"/>
                <a:cs typeface="Times New Roman" panose="02020603050405020304" pitchFamily="18" charset="0"/>
              </a:rPr>
              <a:t>Служба по от или один специалист?</a:t>
            </a:r>
          </a:p>
        </p:txBody>
      </p:sp>
    </p:spTree>
    <p:extLst>
      <p:ext uri="{BB962C8B-B14F-4D97-AF65-F5344CB8AC3E}">
        <p14:creationId xmlns:p14="http://schemas.microsoft.com/office/powerpoint/2010/main" xmlns="" val="1281023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1919536" y="1196752"/>
            <a:ext cx="8177528" cy="4183408"/>
          </a:xfrm>
        </p:spPr>
        <p:txBody>
          <a:bodyPr>
            <a:normAutofit/>
          </a:bodyPr>
          <a:lstStyle/>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r>
              <a:rPr lang="ru-RU" sz="2000" dirty="0">
                <a:latin typeface="Times New Roman" panose="02020603050405020304" pitchFamily="18" charset="0"/>
                <a:cs typeface="Times New Roman" panose="02020603050405020304" pitchFamily="18" charset="0"/>
              </a:rPr>
              <a:t>1. Федеральный закон от 02 июля 2021 № 311-ФЗ «О внесении изменений в Трудовой кодекс Российской Федерации».</a:t>
            </a:r>
          </a:p>
          <a:p>
            <a:pPr marL="0" indent="0">
              <a:buNone/>
            </a:pPr>
            <a:r>
              <a:rPr lang="ru-RU" sz="2000" dirty="0">
                <a:latin typeface="Times New Roman" panose="02020603050405020304" pitchFamily="18" charset="0"/>
                <a:cs typeface="Times New Roman" panose="02020603050405020304" pitchFamily="18" charset="0"/>
              </a:rPr>
              <a:t>2. Приказ Минтруда России от 17 июня 2021 № 406н «О форме и порядке подачи декларации соответствия условий труда государственным нормативным требованиям охраны труда, порядке формирования и ведения реестра деклараций соответствия условий труда государственным нормативным требованиям охраны труда».</a:t>
            </a:r>
          </a:p>
          <a:p>
            <a:pPr marL="0" indent="0">
              <a:buNone/>
            </a:pPr>
            <a:r>
              <a:rPr lang="ru-RU" sz="2000" dirty="0">
                <a:latin typeface="Times New Roman" panose="02020603050405020304" pitchFamily="18" charset="0"/>
                <a:cs typeface="Times New Roman" panose="02020603050405020304" pitchFamily="18" charset="0"/>
              </a:rPr>
              <a:t>3. Приказ Минтруда России от 29 октября 2021 № 774н «Об утверждении общих требований к организации безопасного рабочего места».</a:t>
            </a:r>
          </a:p>
          <a:p>
            <a:pPr marL="0" indent="0">
              <a:buNone/>
            </a:pPr>
            <a:r>
              <a:rPr lang="ru-RU" sz="2000" dirty="0">
                <a:latin typeface="Times New Roman" panose="02020603050405020304" pitchFamily="18" charset="0"/>
                <a:cs typeface="Times New Roman" panose="02020603050405020304" pitchFamily="18" charset="0"/>
              </a:rPr>
              <a:t>4. Приказ Минтруда России от 14 сентября 2021 № 629н «Об утверждении предельно допустимых норм нагрузок для женщин при подъеме и перемещении тяжестей вручную».</a:t>
            </a: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863220" y="476673"/>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Краткий перечень </a:t>
            </a:r>
            <a:r>
              <a:rPr lang="ru-RU" sz="3200" cap="all" dirty="0" err="1">
                <a:latin typeface="Times New Roman" panose="02020603050405020304" pitchFamily="18" charset="0"/>
                <a:cs typeface="Times New Roman" panose="02020603050405020304" pitchFamily="18" charset="0"/>
              </a:rPr>
              <a:t>нпа</a:t>
            </a:r>
            <a:r>
              <a:rPr lang="ru-RU" sz="3200" cap="all" dirty="0">
                <a:latin typeface="Times New Roman" panose="02020603050405020304" pitchFamily="18" charset="0"/>
                <a:cs typeface="Times New Roman" panose="02020603050405020304" pitchFamily="18" charset="0"/>
              </a:rPr>
              <a:t>, введенных с 1 марта 2022 г.</a:t>
            </a:r>
          </a:p>
        </p:txBody>
      </p:sp>
    </p:spTree>
    <p:extLst>
      <p:ext uri="{BB962C8B-B14F-4D97-AF65-F5344CB8AC3E}">
        <p14:creationId xmlns:p14="http://schemas.microsoft.com/office/powerpoint/2010/main" xmlns="" val="35388275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1919536" y="1196752"/>
            <a:ext cx="8177528" cy="418340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5. Приказ Минтруда России от 29 октября 2021 № 772н «Об утверждении основных требований к порядку разработки и содержанию правил и инструкций по охране труда, разрабатываемых работодателем».</a:t>
            </a:r>
          </a:p>
          <a:p>
            <a:pPr marL="0" indent="0">
              <a:buNone/>
            </a:pPr>
            <a:r>
              <a:rPr lang="ru-RU" sz="2000" dirty="0">
                <a:latin typeface="Times New Roman" panose="02020603050405020304" pitchFamily="18" charset="0"/>
                <a:cs typeface="Times New Roman" panose="02020603050405020304" pitchFamily="18" charset="0"/>
              </a:rPr>
              <a:t>6. Приказ Минздрава России от 24 ноября 2021 № 1092н «Об утверждении порядка проведения обязательного медицинского освидетельствования водителей транспортных средств (кандидатов в водители транспортных средств), порядка выдачи и формы медицинского заключения о наличии (об отсутствии) у водителей транспортных средств (кандидатов в водители транспортных средств) медицинских противопоказаний, медицинских показаний или медицинских ограничений к управлению транспортными средствами, а также о признании утратившими силу отдельных приказов Министерства здравоохранения Российской Федерации».</a:t>
            </a: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863220" y="476673"/>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Краткий перечень </a:t>
            </a:r>
            <a:r>
              <a:rPr lang="ru-RU" sz="3200" cap="all" dirty="0" err="1">
                <a:latin typeface="Times New Roman" panose="02020603050405020304" pitchFamily="18" charset="0"/>
                <a:cs typeface="Times New Roman" panose="02020603050405020304" pitchFamily="18" charset="0"/>
              </a:rPr>
              <a:t>нпа</a:t>
            </a:r>
            <a:r>
              <a:rPr lang="ru-RU" sz="3200" cap="all" dirty="0">
                <a:latin typeface="Times New Roman" panose="02020603050405020304" pitchFamily="18" charset="0"/>
                <a:cs typeface="Times New Roman" panose="02020603050405020304" pitchFamily="18" charset="0"/>
              </a:rPr>
              <a:t>, введенных с 1 марта 2022 г.</a:t>
            </a:r>
          </a:p>
        </p:txBody>
      </p:sp>
    </p:spTree>
    <p:extLst>
      <p:ext uri="{BB962C8B-B14F-4D97-AF65-F5344CB8AC3E}">
        <p14:creationId xmlns:p14="http://schemas.microsoft.com/office/powerpoint/2010/main" xmlns="" val="2305366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1863220" y="1412776"/>
            <a:ext cx="8177528" cy="418340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7. Приказ Минтруда России от 22 сентября 2021 № 650н «Об утверждении примерного положения о комитете (комиссии) по охране труда».</a:t>
            </a:r>
          </a:p>
          <a:p>
            <a:pPr marL="0" indent="0">
              <a:buNone/>
            </a:pPr>
            <a:r>
              <a:rPr lang="ru-RU" sz="2000" dirty="0">
                <a:latin typeface="Times New Roman" panose="02020603050405020304" pitchFamily="18" charset="0"/>
                <a:cs typeface="Times New Roman" panose="02020603050405020304" pitchFamily="18" charset="0"/>
              </a:rPr>
              <a:t>8. Приказ Минтруда России от 29 октября 2021 № 771н «Об утверждении примерного перечня ежегодно реализуемых работодателем мероприятий по улучшению условий и охраны труда, ликвидации или снижению уровней профессиональных рисков либо недопущению повышения их уровней».</a:t>
            </a:r>
          </a:p>
          <a:p>
            <a:pPr marL="0" indent="0">
              <a:buNone/>
            </a:pPr>
            <a:r>
              <a:rPr lang="ru-RU" sz="2000" dirty="0">
                <a:latin typeface="Times New Roman" panose="02020603050405020304" pitchFamily="18" charset="0"/>
                <a:cs typeface="Times New Roman" panose="02020603050405020304" pitchFamily="18" charset="0"/>
              </a:rPr>
              <a:t>9. Приказ Минтруда России от 22 сентября 2021 № 656н «Об утверждении примерного перечня мероприятий по предотвращению случаев повреждения здоровья работников (при производстве работ (оказании услуг) на территории, находящейся под контролем другого работодателя (иного лица)».</a:t>
            </a: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863220" y="476673"/>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Краткий перечень </a:t>
            </a:r>
            <a:r>
              <a:rPr lang="ru-RU" sz="3200" cap="all" dirty="0" err="1">
                <a:latin typeface="Times New Roman" panose="02020603050405020304" pitchFamily="18" charset="0"/>
                <a:cs typeface="Times New Roman" panose="02020603050405020304" pitchFamily="18" charset="0"/>
              </a:rPr>
              <a:t>нпа</a:t>
            </a:r>
            <a:r>
              <a:rPr lang="ru-RU" sz="3200" cap="all" dirty="0">
                <a:latin typeface="Times New Roman" panose="02020603050405020304" pitchFamily="18" charset="0"/>
                <a:cs typeface="Times New Roman" panose="02020603050405020304" pitchFamily="18" charset="0"/>
              </a:rPr>
              <a:t>, введенных с 1 марта 2022 г.</a:t>
            </a:r>
          </a:p>
        </p:txBody>
      </p:sp>
    </p:spTree>
    <p:extLst>
      <p:ext uri="{BB962C8B-B14F-4D97-AF65-F5344CB8AC3E}">
        <p14:creationId xmlns:p14="http://schemas.microsoft.com/office/powerpoint/2010/main" xmlns="" val="38857671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1863220" y="1412776"/>
            <a:ext cx="8177528" cy="4183408"/>
          </a:xfrm>
        </p:spPr>
        <p:txBody>
          <a:bodyPr>
            <a:normAutofit lnSpcReduction="10000"/>
          </a:bodyPr>
          <a:lstStyle/>
          <a:p>
            <a:pPr marL="0" indent="0">
              <a:buNone/>
            </a:pPr>
            <a:r>
              <a:rPr lang="ru-RU" sz="2000" dirty="0">
                <a:latin typeface="Times New Roman" panose="02020603050405020304" pitchFamily="18" charset="0"/>
                <a:cs typeface="Times New Roman" panose="02020603050405020304" pitchFamily="18" charset="0"/>
              </a:rPr>
              <a:t>10. Приказ Минтруда России от 29 октября 2021 № 773н «Об утверждении форм (способов) информирования работников об их трудовых правах, включая право на безопасные условия и охрану труда, и примерного перечня информационных материалов в целях информирования работников об их трудовых правах, включая право на безопасные условия и охрану труда».</a:t>
            </a:r>
          </a:p>
          <a:p>
            <a:pPr marL="0" indent="0">
              <a:buNone/>
            </a:pPr>
            <a:r>
              <a:rPr lang="ru-RU" sz="2000" dirty="0">
                <a:latin typeface="Times New Roman" panose="02020603050405020304" pitchFamily="18" charset="0"/>
                <a:cs typeface="Times New Roman" panose="02020603050405020304" pitchFamily="18" charset="0"/>
              </a:rPr>
              <a:t>11. Приказ Минтруда России от 29 октября 2021 № 776н «Об утверждении примерного положения о системе управления охраной труда».</a:t>
            </a:r>
          </a:p>
          <a:p>
            <a:pPr marL="0" indent="0">
              <a:buNone/>
            </a:pPr>
            <a:r>
              <a:rPr lang="ru-RU" sz="2000" dirty="0">
                <a:latin typeface="Times New Roman" panose="02020603050405020304" pitchFamily="18" charset="0"/>
                <a:cs typeface="Times New Roman" panose="02020603050405020304" pitchFamily="18" charset="0"/>
              </a:rPr>
              <a:t>12. Приказ Минтруда России от 29 октября 2021 № 775н «Об утверждении Порядка проведения государственной экспертизы условий труда».</a:t>
            </a:r>
          </a:p>
          <a:p>
            <a:pPr marL="0" indent="0">
              <a:buNone/>
            </a:pPr>
            <a:r>
              <a:rPr lang="ru-RU" sz="2000" dirty="0">
                <a:latin typeface="Times New Roman" panose="02020603050405020304" pitchFamily="18" charset="0"/>
                <a:cs typeface="Times New Roman" panose="02020603050405020304" pitchFamily="18" charset="0"/>
              </a:rPr>
              <a:t>13. Приказ Минтруда России от 28 октября 2021 № 765н «Об утверждении типовых форм документов, необходимых для проведения государственной экспертизы условий труда».</a:t>
            </a: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863220" y="476673"/>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Краткий перечень </a:t>
            </a:r>
            <a:r>
              <a:rPr lang="ru-RU" sz="3200" cap="all" dirty="0" err="1">
                <a:latin typeface="Times New Roman" panose="02020603050405020304" pitchFamily="18" charset="0"/>
                <a:cs typeface="Times New Roman" panose="02020603050405020304" pitchFamily="18" charset="0"/>
              </a:rPr>
              <a:t>нпа</a:t>
            </a:r>
            <a:r>
              <a:rPr lang="ru-RU" sz="3200" cap="all" dirty="0">
                <a:latin typeface="Times New Roman" panose="02020603050405020304" pitchFamily="18" charset="0"/>
                <a:cs typeface="Times New Roman" panose="02020603050405020304" pitchFamily="18" charset="0"/>
              </a:rPr>
              <a:t>, введенных с 1 марта 2022 г.</a:t>
            </a:r>
          </a:p>
        </p:txBody>
      </p:sp>
    </p:spTree>
    <p:extLst>
      <p:ext uri="{BB962C8B-B14F-4D97-AF65-F5344CB8AC3E}">
        <p14:creationId xmlns:p14="http://schemas.microsoft.com/office/powerpoint/2010/main" xmlns="" val="29369653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stretch>
            <a:fillRect/>
          </a:stretch>
        </p:blipFill>
        <p:spPr>
          <a:xfrm>
            <a:off x="1631504" y="841685"/>
            <a:ext cx="8928992" cy="5638371"/>
          </a:xfrm>
          <a:prstGeom prst="rect">
            <a:avLst/>
          </a:prstGeom>
        </p:spPr>
      </p:pic>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759828" y="404665"/>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новые требования ТК РФ</a:t>
            </a:r>
          </a:p>
        </p:txBody>
      </p:sp>
    </p:spTree>
    <p:extLst>
      <p:ext uri="{BB962C8B-B14F-4D97-AF65-F5344CB8AC3E}">
        <p14:creationId xmlns:p14="http://schemas.microsoft.com/office/powerpoint/2010/main" xmlns="" val="8538325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759828" y="404665"/>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новые требования ТК РФ</a:t>
            </a:r>
          </a:p>
        </p:txBody>
      </p:sp>
      <p:pic>
        <p:nvPicPr>
          <p:cNvPr id="5" name="Объект 4"/>
          <p:cNvPicPr>
            <a:picLocks noGrp="1" noChangeAspect="1"/>
          </p:cNvPicPr>
          <p:nvPr>
            <p:ph idx="1"/>
          </p:nvPr>
        </p:nvPicPr>
        <p:blipFill>
          <a:blip r:embed="rId2" cstate="print"/>
          <a:stretch>
            <a:fillRect/>
          </a:stretch>
        </p:blipFill>
        <p:spPr>
          <a:xfrm>
            <a:off x="1679212" y="1412776"/>
            <a:ext cx="8795609" cy="3384376"/>
          </a:xfrm>
          <a:prstGeom prst="rect">
            <a:avLst/>
          </a:prstGeom>
        </p:spPr>
      </p:pic>
    </p:spTree>
    <p:extLst>
      <p:ext uri="{BB962C8B-B14F-4D97-AF65-F5344CB8AC3E}">
        <p14:creationId xmlns:p14="http://schemas.microsoft.com/office/powerpoint/2010/main" xmlns="" val="1094228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759828" y="404665"/>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новые требования ТК РФ</a:t>
            </a:r>
          </a:p>
        </p:txBody>
      </p:sp>
      <p:pic>
        <p:nvPicPr>
          <p:cNvPr id="4" name="Объект 3"/>
          <p:cNvPicPr>
            <a:picLocks noGrp="1" noChangeAspect="1"/>
          </p:cNvPicPr>
          <p:nvPr>
            <p:ph idx="1"/>
          </p:nvPr>
        </p:nvPicPr>
        <p:blipFill>
          <a:blip r:embed="rId2" cstate="print"/>
          <a:stretch>
            <a:fillRect/>
          </a:stretch>
        </p:blipFill>
        <p:spPr>
          <a:xfrm>
            <a:off x="1995180" y="1772817"/>
            <a:ext cx="8229600" cy="3133409"/>
          </a:xfrm>
          <a:prstGeom prst="rect">
            <a:avLst/>
          </a:prstGeom>
        </p:spPr>
      </p:pic>
    </p:spTree>
    <p:extLst>
      <p:ext uri="{BB962C8B-B14F-4D97-AF65-F5344CB8AC3E}">
        <p14:creationId xmlns:p14="http://schemas.microsoft.com/office/powerpoint/2010/main" xmlns="" val="2459943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Тема:</a:t>
            </a:r>
            <a:endParaRPr lang="ru-RU" dirty="0"/>
          </a:p>
        </p:txBody>
      </p:sp>
      <p:sp>
        <p:nvSpPr>
          <p:cNvPr id="3" name="Объект 2"/>
          <p:cNvSpPr>
            <a:spLocks noGrp="1"/>
          </p:cNvSpPr>
          <p:nvPr>
            <p:ph idx="1"/>
          </p:nvPr>
        </p:nvSpPr>
        <p:spPr>
          <a:xfrm>
            <a:off x="838200" y="1615313"/>
            <a:ext cx="10515600" cy="4351338"/>
          </a:xfrm>
        </p:spPr>
        <p:txBody>
          <a:bodyPr>
            <a:normAutofit fontScale="92500" lnSpcReduction="20000"/>
          </a:bodyPr>
          <a:lstStyle/>
          <a:p>
            <a:pPr marL="0" indent="0">
              <a:buNone/>
            </a:pPr>
            <a:r>
              <a:rPr lang="ru-RU" b="1" dirty="0"/>
              <a:t>1. Десятый раздел Трудового кодекса РФ: главные изменения</a:t>
            </a:r>
            <a:endParaRPr lang="ru-RU" dirty="0"/>
          </a:p>
          <a:p>
            <a:pPr lvl="0"/>
            <a:r>
              <a:rPr lang="ru-RU" dirty="0"/>
              <a:t>На что обратить внимание, когда будете проводить оценку профессиональных рисков с 1 марта 2022.</a:t>
            </a:r>
          </a:p>
          <a:p>
            <a:pPr lvl="0"/>
            <a:r>
              <a:rPr lang="ru-RU" dirty="0"/>
              <a:t>С какими сложностями столкнетесь, когда будете проводить расследование микротравм.</a:t>
            </a:r>
          </a:p>
          <a:p>
            <a:pPr lvl="0"/>
            <a:r>
              <a:rPr lang="ru-RU" dirty="0"/>
              <a:t>Что нужно знать про единые типовые нормы бесплатной выдачи работникам СИЗ.</a:t>
            </a:r>
          </a:p>
          <a:p>
            <a:pPr lvl="0"/>
            <a:r>
              <a:rPr lang="ru-RU" dirty="0"/>
              <a:t>Кому предстоит запретить работу, если выявят опасные условия труда на рабочих местах.</a:t>
            </a:r>
          </a:p>
          <a:p>
            <a:pPr lvl="0"/>
            <a:r>
              <a:rPr lang="ru-RU" dirty="0"/>
              <a:t>Как и кто должен проводить </a:t>
            </a:r>
            <a:r>
              <a:rPr lang="ru-RU" dirty="0" err="1"/>
              <a:t>самообследование</a:t>
            </a:r>
            <a:r>
              <a:rPr lang="ru-RU" dirty="0"/>
              <a:t>, когда актуально дистанционное видеонаблюдение и как вести электронный документооборот.</a:t>
            </a:r>
          </a:p>
        </p:txBody>
      </p:sp>
    </p:spTree>
    <p:extLst>
      <p:ext uri="{BB962C8B-B14F-4D97-AF65-F5344CB8AC3E}">
        <p14:creationId xmlns:p14="http://schemas.microsoft.com/office/powerpoint/2010/main" xmlns="" val="27244774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759828" y="404665"/>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новые требования ТК РФ</a:t>
            </a:r>
          </a:p>
        </p:txBody>
      </p:sp>
      <p:pic>
        <p:nvPicPr>
          <p:cNvPr id="5" name="Объект 4"/>
          <p:cNvPicPr>
            <a:picLocks noGrp="1" noChangeAspect="1"/>
          </p:cNvPicPr>
          <p:nvPr>
            <p:ph idx="1"/>
          </p:nvPr>
        </p:nvPicPr>
        <p:blipFill>
          <a:blip r:embed="rId2" cstate="print"/>
          <a:stretch>
            <a:fillRect/>
          </a:stretch>
        </p:blipFill>
        <p:spPr>
          <a:xfrm>
            <a:off x="1759829" y="1340768"/>
            <a:ext cx="8715291" cy="4608512"/>
          </a:xfrm>
          <a:prstGeom prst="rect">
            <a:avLst/>
          </a:prstGeom>
        </p:spPr>
      </p:pic>
    </p:spTree>
    <p:extLst>
      <p:ext uri="{BB962C8B-B14F-4D97-AF65-F5344CB8AC3E}">
        <p14:creationId xmlns:p14="http://schemas.microsoft.com/office/powerpoint/2010/main" xmlns="" val="14504269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759828" y="404665"/>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новые требования ТК РФ</a:t>
            </a:r>
          </a:p>
        </p:txBody>
      </p:sp>
      <p:pic>
        <p:nvPicPr>
          <p:cNvPr id="4" name="Объект 3"/>
          <p:cNvPicPr>
            <a:picLocks noGrp="1" noChangeAspect="1"/>
          </p:cNvPicPr>
          <p:nvPr>
            <p:ph idx="1"/>
          </p:nvPr>
        </p:nvPicPr>
        <p:blipFill>
          <a:blip r:embed="rId2" cstate="print"/>
          <a:stretch>
            <a:fillRect/>
          </a:stretch>
        </p:blipFill>
        <p:spPr>
          <a:xfrm>
            <a:off x="1992900" y="1628801"/>
            <a:ext cx="8229600" cy="3286581"/>
          </a:xfrm>
          <a:prstGeom prst="rect">
            <a:avLst/>
          </a:prstGeom>
        </p:spPr>
      </p:pic>
    </p:spTree>
    <p:extLst>
      <p:ext uri="{BB962C8B-B14F-4D97-AF65-F5344CB8AC3E}">
        <p14:creationId xmlns:p14="http://schemas.microsoft.com/office/powerpoint/2010/main" xmlns="" val="22678558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759828" y="404665"/>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новые требования ТК РФ</a:t>
            </a:r>
          </a:p>
        </p:txBody>
      </p:sp>
      <p:pic>
        <p:nvPicPr>
          <p:cNvPr id="5" name="Объект 4"/>
          <p:cNvPicPr>
            <a:picLocks noGrp="1" noChangeAspect="1"/>
          </p:cNvPicPr>
          <p:nvPr>
            <p:ph idx="1"/>
          </p:nvPr>
        </p:nvPicPr>
        <p:blipFill>
          <a:blip r:embed="rId2" cstate="print"/>
          <a:stretch>
            <a:fillRect/>
          </a:stretch>
        </p:blipFill>
        <p:spPr>
          <a:xfrm>
            <a:off x="2424240" y="1196752"/>
            <a:ext cx="7349774" cy="5256584"/>
          </a:xfrm>
          <a:prstGeom prst="rect">
            <a:avLst/>
          </a:prstGeom>
        </p:spPr>
      </p:pic>
    </p:spTree>
    <p:extLst>
      <p:ext uri="{BB962C8B-B14F-4D97-AF65-F5344CB8AC3E}">
        <p14:creationId xmlns:p14="http://schemas.microsoft.com/office/powerpoint/2010/main" xmlns="" val="37862666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022929" y="836712"/>
            <a:ext cx="7570077" cy="4183408"/>
          </a:xfrm>
        </p:spPr>
        <p:txBody>
          <a:bodyPr>
            <a:normAutofit fontScale="92500" lnSpcReduction="10000"/>
          </a:bodyPr>
          <a:lstStyle/>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r>
              <a:rPr lang="ru-RU" sz="2000" dirty="0">
                <a:latin typeface="Times New Roman" panose="02020603050405020304" pitchFamily="18" charset="0"/>
                <a:cs typeface="Times New Roman" panose="02020603050405020304" pitchFamily="18" charset="0"/>
              </a:rPr>
              <a:t>               </a:t>
            </a:r>
          </a:p>
          <a:p>
            <a:pPr marL="0" indent="0">
              <a:buNone/>
            </a:pPr>
            <a:r>
              <a:rPr lang="ru-RU" sz="2000" dirty="0">
                <a:solidFill>
                  <a:srgbClr val="FF0000"/>
                </a:solidFill>
                <a:latin typeface="Times New Roman" panose="02020603050405020304" pitchFamily="18" charset="0"/>
                <a:cs typeface="Times New Roman" panose="02020603050405020304" pitchFamily="18" charset="0"/>
              </a:rPr>
              <a:t>Принцип предупреждения и профилактики опасностей. </a:t>
            </a:r>
            <a:r>
              <a:rPr lang="ru-RU" sz="2000" dirty="0">
                <a:latin typeface="Times New Roman" panose="02020603050405020304" pitchFamily="18" charset="0"/>
                <a:cs typeface="Times New Roman" panose="02020603050405020304" pitchFamily="18" charset="0"/>
              </a:rPr>
              <a:t>Реализация мероприятий по улучшению условий труда, включая ликвидацию или снижение уровней профессиональных рисков. Недопущение повышения уровней рисков.</a:t>
            </a:r>
          </a:p>
          <a:p>
            <a:pPr marL="0" indent="0">
              <a:buNone/>
            </a:pPr>
            <a:r>
              <a:rPr lang="ru-RU" sz="2000" dirty="0">
                <a:solidFill>
                  <a:srgbClr val="FF0000"/>
                </a:solidFill>
                <a:latin typeface="Times New Roman" panose="02020603050405020304" pitchFamily="18" charset="0"/>
                <a:cs typeface="Times New Roman" panose="02020603050405020304" pitchFamily="18" charset="0"/>
              </a:rPr>
              <a:t>Принцип минимизации повреждения здоровья работников. </a:t>
            </a:r>
            <a:r>
              <a:rPr lang="ru-RU" sz="2000" dirty="0">
                <a:latin typeface="Times New Roman" panose="02020603050405020304" pitchFamily="18" charset="0"/>
                <a:cs typeface="Times New Roman" panose="02020603050405020304" pitchFamily="18" charset="0"/>
              </a:rPr>
              <a:t>Меры, обеспечивающие постоянную готовность к локализации (минимизации) и ликвидации последствий реализации профессиональных рисков.</a:t>
            </a:r>
          </a:p>
          <a:p>
            <a:pPr marL="0" indent="0">
              <a:buNone/>
            </a:pPr>
            <a:r>
              <a:rPr lang="ru-RU" sz="2000" dirty="0">
                <a:latin typeface="Times New Roman" panose="02020603050405020304" pitchFamily="18" charset="0"/>
                <a:cs typeface="Times New Roman" panose="02020603050405020304" pitchFamily="18" charset="0"/>
              </a:rPr>
              <a:t>Реализация мероприятий по улучшению условий и охраны труда, ликвидации или снижению уровней профессиональных рисков. Перечень мероприятий по предотвращению случаев повреждения здоровья работников. Общие требования к организации безопасного рабочего места. Требования к организации рабочего места.</a:t>
            </a: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209.1 Основные принципы обеспечения безопасности труда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9082304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022929" y="836712"/>
            <a:ext cx="7570077" cy="4183408"/>
          </a:xfrm>
        </p:spPr>
        <p:txBody>
          <a:bodyPr>
            <a:normAutofit/>
          </a:bodyPr>
          <a:lstStyle/>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r>
              <a:rPr lang="ru-RU" sz="2000" dirty="0">
                <a:latin typeface="Times New Roman" panose="02020603050405020304" pitchFamily="18" charset="0"/>
                <a:cs typeface="Times New Roman" panose="02020603050405020304" pitchFamily="18" charset="0"/>
              </a:rPr>
              <a:t>               </a:t>
            </a: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209.1 Основные принципы обеспечения безопасности труда</a:t>
            </a:r>
            <a:endParaRPr lang="ru-RU" sz="28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stretch>
            <a:fillRect/>
          </a:stretch>
        </p:blipFill>
        <p:spPr>
          <a:xfrm>
            <a:off x="1847529" y="1412441"/>
            <a:ext cx="8529257" cy="4536839"/>
          </a:xfrm>
          <a:prstGeom prst="rect">
            <a:avLst/>
          </a:prstGeom>
        </p:spPr>
      </p:pic>
    </p:spTree>
    <p:extLst>
      <p:ext uri="{BB962C8B-B14F-4D97-AF65-F5344CB8AC3E}">
        <p14:creationId xmlns:p14="http://schemas.microsoft.com/office/powerpoint/2010/main" xmlns="" val="36095654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037825" y="1196752"/>
            <a:ext cx="7570077" cy="418340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        </a:t>
            </a:r>
          </a:p>
          <a:p>
            <a:pPr marL="0" indent="0">
              <a:buNone/>
            </a:pPr>
            <a:r>
              <a:rPr lang="ru-RU" sz="2000" dirty="0">
                <a:latin typeface="Times New Roman" panose="02020603050405020304" pitchFamily="18" charset="0"/>
                <a:cs typeface="Times New Roman" panose="02020603050405020304" pitchFamily="18" charset="0"/>
              </a:rPr>
              <a:t>Запрет на работу в опасных условиях</a:t>
            </a:r>
          </a:p>
          <a:p>
            <a:pPr marL="0" indent="0">
              <a:buNone/>
            </a:pPr>
            <a:r>
              <a:rPr lang="ru-RU" sz="2000" dirty="0">
                <a:latin typeface="Times New Roman" panose="02020603050405020304" pitchFamily="18" charset="0"/>
                <a:cs typeface="Times New Roman" panose="02020603050405020304" pitchFamily="18" charset="0"/>
              </a:rPr>
              <a:t>Работодатель обязан приостановить работы на рабочих местах в случаях, если условия труда на таких рабочих местах по результатам специальной оценки условий труда отнесены к опасному (четвертому)  классу условий труда.</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solidFill>
                <a:srgbClr val="FF0000"/>
              </a:solidFill>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214.1 Запрет на работу в опасных условиях труда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460024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037825" y="1196752"/>
            <a:ext cx="7570077" cy="418340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        </a:t>
            </a:r>
          </a:p>
          <a:p>
            <a:pPr marL="0" indent="0">
              <a:buNone/>
            </a:pPr>
            <a:r>
              <a:rPr lang="ru-RU" sz="2000" dirty="0">
                <a:latin typeface="Times New Roman" panose="02020603050405020304" pitchFamily="18" charset="0"/>
                <a:cs typeface="Times New Roman" panose="02020603050405020304" pitchFamily="18" charset="0"/>
              </a:rPr>
              <a:t>Опасные условия труда 4 класса — не редкость на сегодняшних предприятиях. С 1 марта 2022 года рабочие места с этим классом должны быть ликвидированы. </a:t>
            </a:r>
          </a:p>
          <a:p>
            <a:pPr marL="0" indent="0">
              <a:buNone/>
            </a:pPr>
            <a:r>
              <a:rPr lang="ru-RU" sz="2000" dirty="0">
                <a:latin typeface="Times New Roman" panose="02020603050405020304" pitchFamily="18" charset="0"/>
                <a:cs typeface="Times New Roman" panose="02020603050405020304" pitchFamily="18" charset="0"/>
              </a:rPr>
              <a:t>Как только СОУТ покажет, что рабочее место отнесено к опасным условиям труда, работа на данном рабочем месте должна приостановлена, работник под подпись ознакомлен с тем, что работает в таких условиях и отстранен от работы на период до устранения оснований, послуживших установлению опасного класса условий труда (статья 214.1 ТК РФ).</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solidFill>
                <a:srgbClr val="FF0000"/>
              </a:solidFill>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214.1 Запрет на работу в опасных условиях труда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898198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037825" y="1196752"/>
            <a:ext cx="7570077" cy="418340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Обратите внимание! Работника нужно с его согласия перевести на другое рабочее место, с оплатой труда по выполняемой работе, но не ниже среднего заработка по прежней работе. Если работник не согласен, он вправе уволиться.</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solidFill>
                <a:srgbClr val="FF0000"/>
              </a:solidFill>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214.1 Запрет на работу в опасных условиях труда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4573475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037825" y="1196752"/>
            <a:ext cx="7570077" cy="418340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Приступить к работе на своем прежнем месте можно только в том случае, если СОУТ подтвердит, что в результате реализации плана мероприятий по улучшению условий и охраны труда, разработанного совместно с представительным органом работников, условия труда были признаны с улучшением (например, ранее был 4 класс, а стал 3.1-3.4). </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r>
              <a:rPr lang="ru-RU" sz="2000" dirty="0">
                <a:latin typeface="Times New Roman" panose="02020603050405020304" pitchFamily="18" charset="0"/>
                <a:cs typeface="Times New Roman" panose="02020603050405020304" pitchFamily="18" charset="0"/>
              </a:rPr>
              <a:t>При этом план мероприятий должен быть направлен в территориальную ГИТ по месту нахождения рабочего места. Если головной офис находится в Москве, а шахта — в Ярославле, то копия плана должна быть направлена в Ярославскую ГИТ.</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solidFill>
                <a:srgbClr val="FF0000"/>
              </a:solidFill>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214.1 Запрет на работу в опасных условиях труда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4040747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037825" y="1196752"/>
            <a:ext cx="7570077" cy="418340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Запрет на работу в опасных условиях труда не касается МЧС, </a:t>
            </a:r>
            <a:r>
              <a:rPr lang="ru-RU" sz="2000" dirty="0" err="1">
                <a:latin typeface="Times New Roman" panose="02020603050405020304" pitchFamily="18" charset="0"/>
                <a:cs typeface="Times New Roman" panose="02020603050405020304" pitchFamily="18" charset="0"/>
              </a:rPr>
              <a:t>Росатома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Роскосмоса</a:t>
            </a:r>
            <a:r>
              <a:rPr lang="ru-RU" sz="2000" dirty="0">
                <a:latin typeface="Times New Roman" panose="02020603050405020304" pitchFamily="18" charset="0"/>
                <a:cs typeface="Times New Roman" panose="02020603050405020304" pitchFamily="18" charset="0"/>
              </a:rPr>
              <a:t>, отдельных силовых структур. Работа в опасных условиях на предприятиях промышленности, добывающей отрасли, транспорта, гражданской авиации не будет запрещена с 1 марта 2022 года.</a:t>
            </a:r>
          </a:p>
          <a:p>
            <a:pPr marL="0" indent="0">
              <a:buNone/>
            </a:pPr>
            <a:endParaRPr lang="ru-RU" sz="2000" dirty="0">
              <a:solidFill>
                <a:srgbClr val="FF0000"/>
              </a:solidFill>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214.1 Запрет на работу в опасных условиях труда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784356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834887" y="1556792"/>
            <a:ext cx="10605052" cy="4183408"/>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Обновленная редакция Х раздела ТК РФ концептуально меняет подходы в области охраны труда. Приоритет отдан профилактике и обеспечению безопасности на рабочем месте. Расширена самостоятельность работодателей, а работники плотнее вовлечены в управление охраной труда. Изменения призваны стимулировать работодателей создавать безопасные условия труда для сотрудников.</a:t>
            </a: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863220" y="476673"/>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Причина изменений в трудовом законодательстве по охране труда</a:t>
            </a:r>
          </a:p>
        </p:txBody>
      </p:sp>
    </p:spTree>
    <p:extLst>
      <p:ext uri="{BB962C8B-B14F-4D97-AF65-F5344CB8AC3E}">
        <p14:creationId xmlns:p14="http://schemas.microsoft.com/office/powerpoint/2010/main" xmlns="" val="30292618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207568" y="1196752"/>
            <a:ext cx="8136904" cy="418340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Дистанционное видеонаблюдение за производством работ</a:t>
            </a:r>
          </a:p>
          <a:p>
            <a:pPr marL="0" indent="0">
              <a:buNone/>
            </a:pPr>
            <a:r>
              <a:rPr lang="ru-RU" sz="2000" dirty="0">
                <a:latin typeface="Times New Roman" panose="02020603050405020304" pitchFamily="18" charset="0"/>
                <a:cs typeface="Times New Roman" panose="02020603050405020304" pitchFamily="18" charset="0"/>
              </a:rPr>
              <a:t>Работодатель имеет право на использование в целях контроля за безопасностью производства работ приборов, устройств, оборудования и (или) комплексов (систем) приборов, устройств, оборудования, обеспечивающих дистанционную видео-, аудио- или иную фиксацию процессов производства работ, обеспечивать хранение полученной информации. </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214.2 Права работодателя по охране труда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6681308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207568" y="1196752"/>
            <a:ext cx="8136904" cy="418340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Работники </a:t>
            </a:r>
            <a:r>
              <a:rPr lang="ru-RU" sz="2000" dirty="0">
                <a:solidFill>
                  <a:srgbClr val="FF0000"/>
                </a:solidFill>
                <a:latin typeface="Times New Roman" panose="02020603050405020304" pitchFamily="18" charset="0"/>
                <a:cs typeface="Times New Roman" panose="02020603050405020304" pitchFamily="18" charset="0"/>
              </a:rPr>
              <a:t>должны быть проинформированы об этом в письменном виде.</a:t>
            </a:r>
            <a:r>
              <a:rPr lang="ru-RU" sz="2000" dirty="0">
                <a:latin typeface="Times New Roman" panose="02020603050405020304" pitchFamily="18" charset="0"/>
                <a:cs typeface="Times New Roman" panose="02020603050405020304" pitchFamily="18" charset="0"/>
              </a:rPr>
              <a:t> С 1 марта 2022 года у работодателей появятся новые права по охране труда. Они смогут контролировать безопасность производства работ дистанционно, то есть с помощью видео- и </a:t>
            </a:r>
            <a:r>
              <a:rPr lang="ru-RU" sz="2000" dirty="0" err="1">
                <a:latin typeface="Times New Roman" panose="02020603050405020304" pitchFamily="18" charset="0"/>
                <a:cs typeface="Times New Roman" panose="02020603050405020304" pitchFamily="18" charset="0"/>
              </a:rPr>
              <a:t>аудиофиксации</a:t>
            </a:r>
            <a:r>
              <a:rPr lang="ru-RU" sz="2000" dirty="0">
                <a:latin typeface="Times New Roman" panose="02020603050405020304" pitchFamily="18" charset="0"/>
                <a:cs typeface="Times New Roman" panose="02020603050405020304" pitchFamily="18" charset="0"/>
              </a:rPr>
              <a:t>. Все это потребует внести в трудовой договор условия, при которых такое видеонаблюдение будет разрешено.</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214.2 Права работодателя по охране труда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8131415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1847528" y="1196752"/>
            <a:ext cx="8496944" cy="4320480"/>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Работодателям разрешили проводить внутренний аудит соблюдения требований трудового законодательства по проверочным листам. </a:t>
            </a:r>
            <a:r>
              <a:rPr lang="ru-RU" sz="2000" dirty="0" err="1">
                <a:latin typeface="Times New Roman" panose="02020603050405020304" pitchFamily="18" charset="0"/>
                <a:cs typeface="Times New Roman" panose="02020603050405020304" pitchFamily="18" charset="0"/>
              </a:rPr>
              <a:t>Роструд</a:t>
            </a:r>
            <a:r>
              <a:rPr lang="ru-RU" sz="2000" dirty="0">
                <a:latin typeface="Times New Roman" panose="02020603050405020304" pitchFamily="18" charset="0"/>
                <a:cs typeface="Times New Roman" panose="02020603050405020304" pitchFamily="18" charset="0"/>
              </a:rPr>
              <a:t> разместит площадку, где работодатели смогут пройти </a:t>
            </a:r>
            <a:r>
              <a:rPr lang="ru-RU" sz="2000" dirty="0" err="1">
                <a:latin typeface="Times New Roman" panose="02020603050405020304" pitchFamily="18" charset="0"/>
                <a:cs typeface="Times New Roman" panose="02020603050405020304" pitchFamily="18" charset="0"/>
              </a:rPr>
              <a:t>самообследование</a:t>
            </a:r>
            <a:r>
              <a:rPr lang="ru-RU" sz="2000" dirty="0">
                <a:latin typeface="Times New Roman" panose="02020603050405020304" pitchFamily="18" charset="0"/>
                <a:cs typeface="Times New Roman" panose="02020603050405020304" pitchFamily="18" charset="0"/>
              </a:rPr>
              <a:t> по проверочным листам. Для этого чек-листы приведут в подходящий для </a:t>
            </a:r>
            <a:r>
              <a:rPr lang="ru-RU" sz="2000" dirty="0" err="1">
                <a:latin typeface="Times New Roman" panose="02020603050405020304" pitchFamily="18" charset="0"/>
                <a:cs typeface="Times New Roman" panose="02020603050405020304" pitchFamily="18" charset="0"/>
              </a:rPr>
              <a:t>самообследования</a:t>
            </a:r>
            <a:r>
              <a:rPr lang="ru-RU" sz="2000" dirty="0">
                <a:latin typeface="Times New Roman" panose="02020603050405020304" pitchFamily="18" charset="0"/>
                <a:cs typeface="Times New Roman" panose="02020603050405020304" pitchFamily="18" charset="0"/>
              </a:rPr>
              <a:t> формат.</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214.2 Права работодателя по охране труда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9403714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1847528" y="1196752"/>
            <a:ext cx="8496944" cy="4320480"/>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Проводить </a:t>
            </a:r>
            <a:r>
              <a:rPr lang="ru-RU" sz="2000" dirty="0" err="1">
                <a:latin typeface="Times New Roman" panose="02020603050405020304" pitchFamily="18" charset="0"/>
                <a:cs typeface="Times New Roman" panose="02020603050405020304" pitchFamily="18" charset="0"/>
              </a:rPr>
              <a:t>самообследование</a:t>
            </a:r>
            <a:r>
              <a:rPr lang="ru-RU" sz="2000" dirty="0">
                <a:latin typeface="Times New Roman" panose="02020603050405020304" pitchFamily="18" charset="0"/>
                <a:cs typeface="Times New Roman" panose="02020603050405020304" pitchFamily="18" charset="0"/>
              </a:rPr>
              <a:t> – это право, а не обязанность работодателя. Если по итогам самопроверки работодатель получит высокую оценку соблюдения обязательных требований, то он сможет подготовить декларацию соблюдения обязательных требований в </a:t>
            </a:r>
            <a:r>
              <a:rPr lang="ru-RU" sz="2000" dirty="0" err="1">
                <a:latin typeface="Times New Roman" panose="02020603050405020304" pitchFamily="18" charset="0"/>
                <a:cs typeface="Times New Roman" panose="02020603050405020304" pitchFamily="18" charset="0"/>
              </a:rPr>
              <a:t>Роструд</a:t>
            </a:r>
            <a:r>
              <a:rPr lang="ru-RU" sz="2000" dirty="0">
                <a:latin typeface="Times New Roman" panose="02020603050405020304" pitchFamily="18" charset="0"/>
                <a:cs typeface="Times New Roman" panose="02020603050405020304" pitchFamily="18" charset="0"/>
              </a:rPr>
              <a:t>, со сроком действия 1-3 года.</a:t>
            </a:r>
          </a:p>
          <a:p>
            <a:pPr marL="0" indent="0">
              <a:buNone/>
            </a:pPr>
            <a:r>
              <a:rPr lang="ru-RU" sz="2000" dirty="0">
                <a:latin typeface="Times New Roman" panose="02020603050405020304" pitchFamily="18" charset="0"/>
                <a:cs typeface="Times New Roman" panose="02020603050405020304" pitchFamily="18" charset="0"/>
              </a:rPr>
              <a:t>В этот период плановые проверки проводиться не будут, а вот внеплановая проверка вполне возможна. И если при внеплановой проверке ГИТ обнаружит, что в организации нарушают требования охраны труда или выявят факты ввода недостоверных сведений при </a:t>
            </a:r>
            <a:r>
              <a:rPr lang="ru-RU" sz="2000" dirty="0" err="1">
                <a:latin typeface="Times New Roman" panose="02020603050405020304" pitchFamily="18" charset="0"/>
                <a:cs typeface="Times New Roman" panose="02020603050405020304" pitchFamily="18" charset="0"/>
              </a:rPr>
              <a:t>самообследовании</a:t>
            </a:r>
            <a:r>
              <a:rPr lang="ru-RU" sz="2000" dirty="0">
                <a:latin typeface="Times New Roman" panose="02020603050405020304" pitchFamily="18" charset="0"/>
                <a:cs typeface="Times New Roman" panose="02020603050405020304" pitchFamily="18" charset="0"/>
              </a:rPr>
              <a:t>, то декларацию отменят.</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214.2 Права работодателя по охране труда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5749564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1847528" y="1196752"/>
            <a:ext cx="8496944" cy="4320480"/>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Электронный документооборот – тоже право, а не обязанность работодателя. Если у организации имеется возможность выдать электронные цифровые подписи работникам и должностным лицам, то можно вести локальные нормативные акты в электронном виде, в том числе и фиксировать выдачу СИЗ.</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214.2 Права работодателя по охране труда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3306339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135560" y="1340768"/>
            <a:ext cx="7889496" cy="4248472"/>
          </a:xfrm>
        </p:spPr>
        <p:txBody>
          <a:bodyPr>
            <a:normAutofit/>
          </a:bodyPr>
          <a:lstStyle/>
          <a:p>
            <a:pPr marL="0" indent="0">
              <a:buNone/>
            </a:pPr>
            <a:r>
              <a:rPr lang="ru-RU" sz="2000" dirty="0">
                <a:solidFill>
                  <a:srgbClr val="FF0000"/>
                </a:solidFill>
                <a:latin typeface="Times New Roman" panose="02020603050405020304" pitchFamily="18" charset="0"/>
                <a:cs typeface="Times New Roman" panose="02020603050405020304" pitchFamily="18" charset="0"/>
              </a:rPr>
              <a:t>Информирование о нарушениях другими работниками</a:t>
            </a:r>
          </a:p>
          <a:p>
            <a:pPr marL="0" indent="0">
              <a:buNone/>
            </a:pPr>
            <a:r>
              <a:rPr lang="ru-RU" sz="2000" dirty="0">
                <a:latin typeface="Times New Roman" panose="02020603050405020304" pitchFamily="18" charset="0"/>
                <a:cs typeface="Times New Roman" panose="02020603050405020304" pitchFamily="18" charset="0"/>
              </a:rPr>
              <a:t>Появилась новая обязанность работника немедленно извещать своего непосредственного или вышестоящего руководителя </a:t>
            </a:r>
            <a:r>
              <a:rPr lang="ru-RU" sz="2000" dirty="0">
                <a:solidFill>
                  <a:srgbClr val="FF0000"/>
                </a:solidFill>
                <a:latin typeface="Times New Roman" panose="02020603050405020304" pitchFamily="18" charset="0"/>
                <a:cs typeface="Times New Roman" panose="02020603050405020304" pitchFamily="18" charset="0"/>
              </a:rPr>
              <a:t>о любой известной ему ситуации</a:t>
            </a:r>
            <a:r>
              <a:rPr lang="ru-RU" sz="2000" dirty="0">
                <a:latin typeface="Times New Roman" panose="02020603050405020304" pitchFamily="18" charset="0"/>
                <a:cs typeface="Times New Roman" panose="02020603050405020304" pitchFamily="18" charset="0"/>
              </a:rPr>
              <a:t>, угрожающей жизни и здоровью людей, о нарушении работниками и другими лицами, участвующими в производственной деятельности работодателя, о каждом известном ему несчастном случае, происшедшем на производстве, или об ухудшении состояния своего здоровья, в том числе о проявлении признаков профессионального заболевания, острого отравления. </a:t>
            </a:r>
          </a:p>
          <a:p>
            <a:pPr marL="0" indent="0">
              <a:buNone/>
            </a:pPr>
            <a:r>
              <a:rPr lang="ru-RU" sz="2000" dirty="0">
                <a:latin typeface="Times New Roman" panose="02020603050405020304" pitchFamily="18" charset="0"/>
                <a:cs typeface="Times New Roman" panose="02020603050405020304" pitchFamily="18" charset="0"/>
              </a:rPr>
              <a:t>Ранее нужно было докладывать только в том случае, если работник является непосредственным очевидцем случившегося. Теперь же работник должен доложить о нарушении требований охраны труда и в том случае, если ему стало об этом известно от других источников.</a:t>
            </a: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215. Обязанности работника</a:t>
            </a:r>
            <a:br>
              <a:rPr lang="ru-RU" sz="2800" b="1" dirty="0">
                <a:latin typeface="Times New Roman" panose="02020603050405020304" pitchFamily="18" charset="0"/>
                <a:cs typeface="Times New Roman" panose="02020603050405020304" pitchFamily="18" charset="0"/>
              </a:rPr>
            </a:br>
            <a:r>
              <a:rPr lang="ru-RU" sz="2800" b="1" dirty="0">
                <a:latin typeface="Times New Roman" panose="02020603050405020304" pitchFamily="18" charset="0"/>
                <a:cs typeface="Times New Roman" panose="02020603050405020304" pitchFamily="18" charset="0"/>
              </a:rPr>
              <a:t> по охране труда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7289321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022929" y="1340768"/>
            <a:ext cx="7570077" cy="418340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Работодатель обязан разработать план мероприятий по снижению уровней профрисков. </a:t>
            </a:r>
          </a:p>
          <a:p>
            <a:pPr marL="0" indent="0">
              <a:buNone/>
            </a:pPr>
            <a:r>
              <a:rPr lang="ru-RU" sz="2000" dirty="0">
                <a:latin typeface="Times New Roman" panose="02020603050405020304" pitchFamily="18" charset="0"/>
                <a:cs typeface="Times New Roman" panose="02020603050405020304" pitchFamily="18" charset="0"/>
              </a:rPr>
              <a:t>Системные мероприятия, проводимые работодателем, по управлению профессиональными рисками на рабочих местах, связанные с выявлением опасностей, оценкой и снижением уровней профессиональных рисков.</a:t>
            </a: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218. Профессиональные риски</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9130965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022929" y="1340768"/>
            <a:ext cx="7570077" cy="418340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Понятие «микроповреждение» («микротравма»).</a:t>
            </a:r>
          </a:p>
          <a:p>
            <a:pPr marL="0" indent="0">
              <a:buNone/>
            </a:pPr>
            <a:r>
              <a:rPr lang="ru-RU" sz="2000" dirty="0">
                <a:latin typeface="Times New Roman" panose="02020603050405020304" pitchFamily="18" charset="0"/>
                <a:cs typeface="Times New Roman" panose="02020603050405020304" pitchFamily="18" charset="0"/>
              </a:rPr>
              <a:t>Порядок учета и рассмотрение обстоятельств и причин, приведших к возникновению микроповреждений (микротравм) работников.</a:t>
            </a: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226. Микроповреждения (микротравмы)</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1901815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022929" y="1340768"/>
            <a:ext cx="7570077" cy="418340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Под микроповреждениями (микротравмами) понимаются ссадины, кровоподтеки, ушибы мягких тканей, поверхностные раны и другие повреждения, полученные работниками и другими лицами, участвующими в производственной деятельности работодателя, указанными в части второй статьи 227 Трудового Кодекса Российской Федерации, при исполнении ими трудовых обязанностей или выполнении какой-либо работы по поручению работодателя (его представителя), а также при осуществлении иных правомерных действий, обусловленных трудовыми отношениями с работодателем либо совершаемых в его интересах, </a:t>
            </a:r>
            <a:r>
              <a:rPr lang="ru-RU" sz="2000" b="1" dirty="0">
                <a:solidFill>
                  <a:srgbClr val="FF0000"/>
                </a:solidFill>
                <a:latin typeface="Times New Roman" panose="02020603050405020304" pitchFamily="18" charset="0"/>
                <a:cs typeface="Times New Roman" panose="02020603050405020304" pitchFamily="18" charset="0"/>
              </a:rPr>
              <a:t>не повлекшие расстройства здоровья или наступление временной нетрудоспособности</a:t>
            </a:r>
            <a:r>
              <a:rPr lang="ru-RU" sz="2000" dirty="0">
                <a:latin typeface="Times New Roman" panose="02020603050405020304" pitchFamily="18" charset="0"/>
                <a:cs typeface="Times New Roman" panose="02020603050405020304" pitchFamily="18" charset="0"/>
              </a:rPr>
              <a:t> (далее - микроповреждения (микротравмы) работников).</a:t>
            </a: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226. Микроповреждения (микротравмы)</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0221861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279576" y="1268760"/>
            <a:ext cx="7992888" cy="4464496"/>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В целях предупреждения производственного травматизма и профессиональных заболеваний работодатель самостоятельно осуществляет учет и расследование обстоятельств и причин, приведших к возникновению микроповреждений (микротравм) работников.</a:t>
            </a:r>
          </a:p>
          <a:p>
            <a:pPr marL="0" indent="0">
              <a:buNone/>
            </a:pPr>
            <a:r>
              <a:rPr lang="ru-RU" sz="2000" dirty="0">
                <a:latin typeface="Times New Roman" panose="02020603050405020304" pitchFamily="18" charset="0"/>
                <a:cs typeface="Times New Roman" panose="02020603050405020304" pitchFamily="18" charset="0"/>
              </a:rPr>
              <a:t>Основанием для регистрации микроповреждения (микротравмы) работника и рассмотрения обстоятельств и причин, приведших к его возникновению, является обращение пострадавшего к своему непосредственному или вышестоящему руководителю, работодателю (его представителю).</a:t>
            </a:r>
          </a:p>
          <a:p>
            <a:pPr marL="0" indent="0">
              <a:buNone/>
            </a:pPr>
            <a:r>
              <a:rPr lang="ru-RU" sz="2000" dirty="0">
                <a:latin typeface="Times New Roman" panose="02020603050405020304" pitchFamily="18" charset="0"/>
                <a:cs typeface="Times New Roman" panose="02020603050405020304" pitchFamily="18" charset="0"/>
              </a:rPr>
              <a:t>Так, перенося коробку с инструментом, работник может запнуться, упасть, получить синяк, ссадину, порезаться, ушибиться. Больничный лист при этом не выдают, но работнику может потребоваться время для того, чтобы боль уменьшилась, кровь остановилась, а рану обработали.</a:t>
            </a: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226. Микроповреждения (микротравмы</a:t>
            </a:r>
            <a:r>
              <a:rPr lang="ru-RU" sz="2000" b="1" dirty="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324853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785191" y="1556792"/>
            <a:ext cx="10803835" cy="4183408"/>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Общая задача поправок - перейти к риск-ориентированному менеджменту в сфере охраны. Риск-ориентированный подход предполагает максимальную персонализацию политики в области охраны труда. После вступления в силу поправок работодатель будет обязан учитывать те риски, которые возникают на конкретном рабочем месте, и обеспечивать условия для охраны труда работника с учетом особенностей работы на конкретном рабочем месте.  </a:t>
            </a: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863220" y="476673"/>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Причина изменений в трудовом законодательстве по охране труда</a:t>
            </a:r>
          </a:p>
        </p:txBody>
      </p:sp>
    </p:spTree>
    <p:extLst>
      <p:ext uri="{BB962C8B-B14F-4D97-AF65-F5344CB8AC3E}">
        <p14:creationId xmlns:p14="http://schemas.microsoft.com/office/powerpoint/2010/main" xmlns="" val="23502805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279576" y="1268760"/>
            <a:ext cx="7992888" cy="4464496"/>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Работодателя обязали вести учет и рассматривать обстоятельства и причины, которые привели к микротравмам работников и других лиц, участвующих в производственной деятельности работодателя (ст. 226 ТК). </a:t>
            </a:r>
          </a:p>
          <a:p>
            <a:pPr marL="0" indent="0">
              <a:buNone/>
            </a:pPr>
            <a:r>
              <a:rPr lang="ru-RU" sz="2000" dirty="0">
                <a:latin typeface="Times New Roman" panose="02020603050405020304" pitchFamily="18" charset="0"/>
                <a:cs typeface="Times New Roman" panose="02020603050405020304" pitchFamily="18" charset="0"/>
              </a:rPr>
              <a:t>Процедура включает сбор и регистрацию информации о микротравмах. С 1 марта 2022 года появится новая  статья 226    «Микроповреждения (микротравмы)», и она требует фиксировать микротравмы в справке по расследованию и в журнале регистрации и учета микротравм </a:t>
            </a:r>
          </a:p>
          <a:p>
            <a:pPr marL="0" indent="0">
              <a:buNone/>
            </a:pPr>
            <a:r>
              <a:rPr lang="ru-RU" sz="2000" dirty="0">
                <a:latin typeface="Times New Roman" panose="02020603050405020304" pitchFamily="18" charset="0"/>
                <a:cs typeface="Times New Roman" panose="02020603050405020304" pitchFamily="18" charset="0"/>
              </a:rPr>
              <a:t>Приказ Минтруда России № 632н от 15 сентября 2021 г. </a:t>
            </a:r>
          </a:p>
          <a:p>
            <a:pPr marL="0" indent="0">
              <a:buNone/>
            </a:pPr>
            <a:r>
              <a:rPr lang="ru-RU" sz="2000" dirty="0">
                <a:latin typeface="Times New Roman" panose="02020603050405020304" pitchFamily="18" charset="0"/>
                <a:cs typeface="Times New Roman" panose="02020603050405020304" pitchFamily="18" charset="0"/>
              </a:rPr>
              <a:t>Форма справки и журнала рекомендованные, а вот отсутствие учета микротравм и анализа их причин </a:t>
            </a:r>
            <a:r>
              <a:rPr lang="ru-RU" sz="2000" dirty="0">
                <a:solidFill>
                  <a:srgbClr val="FF0000"/>
                </a:solidFill>
                <a:latin typeface="Times New Roman" panose="02020603050405020304" pitchFamily="18" charset="0"/>
                <a:cs typeface="Times New Roman" panose="02020603050405020304" pitchFamily="18" charset="0"/>
              </a:rPr>
              <a:t>является нарушением.</a:t>
            </a: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226. Микроповреждения (микротравмы</a:t>
            </a:r>
            <a:r>
              <a:rPr lang="ru-RU" sz="2000" b="1" dirty="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4164552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279576" y="1268760"/>
            <a:ext cx="7992888" cy="4464496"/>
          </a:xfrm>
        </p:spPr>
        <p:txBody>
          <a:bodyPr>
            <a:normAutofit fontScale="92500" lnSpcReduction="20000"/>
          </a:bodyPr>
          <a:lstStyle/>
          <a:p>
            <a:pPr marL="0" indent="0">
              <a:buNone/>
            </a:pPr>
            <a:r>
              <a:rPr lang="ru-RU" sz="2000" dirty="0">
                <a:latin typeface="Times New Roman" panose="02020603050405020304" pitchFamily="18" charset="0"/>
                <a:cs typeface="Times New Roman" panose="02020603050405020304" pitchFamily="18" charset="0"/>
              </a:rPr>
              <a:t>Для расследования микротравмы существует алгоритм действий для работодателей и специалистов по охране труда:</a:t>
            </a:r>
          </a:p>
          <a:p>
            <a:pPr marL="0" indent="0">
              <a:buNone/>
            </a:pPr>
            <a:r>
              <a:rPr lang="ru-RU" sz="2000" dirty="0">
                <a:latin typeface="Times New Roman" panose="02020603050405020304" pitchFamily="18" charset="0"/>
                <a:cs typeface="Times New Roman" panose="02020603050405020304" pitchFamily="18" charset="0"/>
              </a:rPr>
              <a:t>1.	Работник обращается за первой помощью и сообщает непосредственному руководителю о полученной микротравме.</a:t>
            </a:r>
          </a:p>
          <a:p>
            <a:pPr marL="0" indent="0">
              <a:buNone/>
            </a:pPr>
            <a:r>
              <a:rPr lang="ru-RU" sz="2000" dirty="0">
                <a:latin typeface="Times New Roman" panose="02020603050405020304" pitchFamily="18" charset="0"/>
                <a:cs typeface="Times New Roman" panose="02020603050405020304" pitchFamily="18" charset="0"/>
              </a:rPr>
              <a:t>2.	Руководитель подразделения сообщает о происшествии специалисту по ОТ.</a:t>
            </a:r>
          </a:p>
          <a:p>
            <a:pPr marL="0" indent="0">
              <a:buNone/>
            </a:pPr>
            <a:r>
              <a:rPr lang="ru-RU" sz="2000" dirty="0">
                <a:latin typeface="Times New Roman" panose="02020603050405020304" pitchFamily="18" charset="0"/>
                <a:cs typeface="Times New Roman" panose="02020603050405020304" pitchFamily="18" charset="0"/>
              </a:rPr>
              <a:t>3.	Специалист по ОТ опрашивает пострадавшего и очевидцев, осматривает место происшествия, и по результатам расследования составляет справку.</a:t>
            </a:r>
          </a:p>
          <a:p>
            <a:pPr marL="0" indent="0">
              <a:buNone/>
            </a:pPr>
            <a:r>
              <a:rPr lang="ru-RU" sz="2000" dirty="0">
                <a:latin typeface="Times New Roman" panose="02020603050405020304" pitchFamily="18" charset="0"/>
                <a:cs typeface="Times New Roman" panose="02020603050405020304" pitchFamily="18" charset="0"/>
              </a:rPr>
              <a:t>4.	Специалист по ОТ при заполнении справки указывает обстоятельства микротравмы, травмирующие факторы, причины травмы, мероприятия по снижению вероятности повторного получения травмы этим или другими работниками.</a:t>
            </a:r>
          </a:p>
          <a:p>
            <a:pPr marL="0" indent="0">
              <a:buNone/>
            </a:pPr>
            <a:r>
              <a:rPr lang="ru-RU" sz="2000" dirty="0">
                <a:latin typeface="Times New Roman" panose="02020603050405020304" pitchFamily="18" charset="0"/>
                <a:cs typeface="Times New Roman" panose="02020603050405020304" pitchFamily="18" charset="0"/>
              </a:rPr>
              <a:t>5.	Сведения из справки специалист по ОТ безопасности вносит в журнал регистрации микротравм.</a:t>
            </a:r>
          </a:p>
          <a:p>
            <a:pPr marL="0" indent="0">
              <a:buNone/>
            </a:pPr>
            <a:r>
              <a:rPr lang="ru-RU" sz="2000" dirty="0">
                <a:latin typeface="Times New Roman" panose="02020603050405020304" pitchFamily="18" charset="0"/>
                <a:cs typeface="Times New Roman" panose="02020603050405020304" pitchFamily="18" charset="0"/>
              </a:rPr>
              <a:t>.</a:t>
            </a: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Статья 226. Микроповреждения (микротравмы</a:t>
            </a:r>
            <a:r>
              <a:rPr lang="ru-RU" sz="2000" b="1" dirty="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0266377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351585" y="1196752"/>
            <a:ext cx="7570077" cy="418340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Приказ Минтруда России от 29.10.2021 N 773н «Об утверждении форм (способов) информирования работников об их трудовых правах, включая право на безопасные условия и охрану труда» издан в целях исполнения 214 статьи новой редакции ТК РФ в части информирования работников об условиях, рисках и опасностях на рабочем месте, гарантиях и компенсациях, режиме труда и отдыха и положенных средств защиты.</a:t>
            </a: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Новые формы информирования работников</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5004650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351585" y="1196752"/>
            <a:ext cx="7570077" cy="4183408"/>
          </a:xfrm>
        </p:spPr>
        <p:txBody>
          <a:bodyPr>
            <a:normAutofit lnSpcReduction="10000"/>
          </a:bodyPr>
          <a:lstStyle/>
          <a:p>
            <a:pPr marL="0" indent="0">
              <a:buNone/>
            </a:pPr>
            <a:r>
              <a:rPr lang="ru-RU" sz="2000" dirty="0">
                <a:latin typeface="Times New Roman" panose="02020603050405020304" pitchFamily="18" charset="0"/>
                <a:cs typeface="Times New Roman" panose="02020603050405020304" pitchFamily="18" charset="0"/>
              </a:rPr>
              <a:t>Формами (способами) информирования работников об их трудовых правах, включая право на безопасные условия и охрану труда, с использованием визуальной/печатной информации являются:</a:t>
            </a:r>
          </a:p>
          <a:p>
            <a:pPr marL="0" indent="0">
              <a:buNone/>
            </a:pPr>
            <a:r>
              <a:rPr lang="ru-RU" sz="2000" dirty="0">
                <a:latin typeface="Times New Roman" panose="02020603050405020304" pitchFamily="18" charset="0"/>
                <a:cs typeface="Times New Roman" panose="02020603050405020304" pitchFamily="18" charset="0"/>
              </a:rPr>
              <a:t>а) ознакомление работника при приеме на работу </a:t>
            </a:r>
            <a:r>
              <a:rPr lang="ru-RU" sz="2000" dirty="0">
                <a:solidFill>
                  <a:srgbClr val="FF0000"/>
                </a:solidFill>
                <a:latin typeface="Times New Roman" panose="02020603050405020304" pitchFamily="18" charset="0"/>
                <a:cs typeface="Times New Roman" panose="02020603050405020304" pitchFamily="18" charset="0"/>
              </a:rPr>
              <a:t>с условиями трудового договора, </a:t>
            </a:r>
            <a:r>
              <a:rPr lang="ru-RU" sz="2000" dirty="0">
                <a:latin typeface="Times New Roman" panose="02020603050405020304" pitchFamily="18" charset="0"/>
                <a:cs typeface="Times New Roman" panose="02020603050405020304" pitchFamily="18" charset="0"/>
              </a:rPr>
              <a:t>заключаемого с работодателем, в котором указываются трудовые права работника и информация об условиях труда (Статья 57 Трудового кодекса Российской Федерации)</a:t>
            </a:r>
          </a:p>
          <a:p>
            <a:pPr marL="0" indent="0">
              <a:buNone/>
            </a:pPr>
            <a:r>
              <a:rPr lang="ru-RU" sz="2000" dirty="0">
                <a:latin typeface="Times New Roman" panose="02020603050405020304" pitchFamily="18" charset="0"/>
                <a:cs typeface="Times New Roman" panose="02020603050405020304" pitchFamily="18" charset="0"/>
              </a:rPr>
              <a:t>б) ознакомление работников с </a:t>
            </a:r>
            <a:r>
              <a:rPr lang="ru-RU" sz="2000" dirty="0">
                <a:solidFill>
                  <a:srgbClr val="FF0000"/>
                </a:solidFill>
                <a:latin typeface="Times New Roman" panose="02020603050405020304" pitchFamily="18" charset="0"/>
                <a:cs typeface="Times New Roman" panose="02020603050405020304" pitchFamily="18" charset="0"/>
              </a:rPr>
              <a:t>результатами специальной оценки условий труда</a:t>
            </a:r>
            <a:r>
              <a:rPr lang="ru-RU" sz="2000" dirty="0">
                <a:latin typeface="Times New Roman" panose="02020603050405020304" pitchFamily="18" charset="0"/>
                <a:cs typeface="Times New Roman" panose="02020603050405020304" pitchFamily="18" charset="0"/>
              </a:rPr>
              <a:t> на их рабочих местах (Статьи 5 и 15 Федерального закона от 28 декабря 2013 г. N 426-ФЗ "О специальной оценке условий труда«)</a:t>
            </a:r>
          </a:p>
          <a:p>
            <a:pPr marL="0" indent="0">
              <a:buNone/>
            </a:pPr>
            <a:r>
              <a:rPr lang="ru-RU" sz="2000" dirty="0">
                <a:latin typeface="Times New Roman" panose="02020603050405020304" pitchFamily="18" charset="0"/>
                <a:cs typeface="Times New Roman" panose="02020603050405020304" pitchFamily="18" charset="0"/>
              </a:rPr>
              <a:t>в) ознакомление с информацией о </a:t>
            </a:r>
            <a:r>
              <a:rPr lang="ru-RU" sz="2000" dirty="0">
                <a:solidFill>
                  <a:srgbClr val="FF0000"/>
                </a:solidFill>
                <a:latin typeface="Times New Roman" panose="02020603050405020304" pitchFamily="18" charset="0"/>
                <a:cs typeface="Times New Roman" panose="02020603050405020304" pitchFamily="18" charset="0"/>
              </a:rPr>
              <a:t>существующих профессиональных рисках</a:t>
            </a:r>
            <a:r>
              <a:rPr lang="ru-RU" sz="2000" dirty="0">
                <a:latin typeface="Times New Roman" panose="02020603050405020304" pitchFamily="18" charset="0"/>
                <a:cs typeface="Times New Roman" panose="02020603050405020304" pitchFamily="18" charset="0"/>
              </a:rPr>
              <a:t> и их уровнях (Статья 218 Трудового кодекса Российской Федерации)</a:t>
            </a: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Формы информирования работников</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1078599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Тема</a:t>
            </a:r>
            <a:endParaRPr lang="ru-RU" dirty="0"/>
          </a:p>
        </p:txBody>
      </p:sp>
      <p:sp>
        <p:nvSpPr>
          <p:cNvPr id="3" name="Объект 2"/>
          <p:cNvSpPr>
            <a:spLocks noGrp="1"/>
          </p:cNvSpPr>
          <p:nvPr>
            <p:ph idx="1"/>
          </p:nvPr>
        </p:nvSpPr>
        <p:spPr>
          <a:xfrm>
            <a:off x="838200" y="1551305"/>
            <a:ext cx="10515600" cy="4351338"/>
          </a:xfrm>
        </p:spPr>
        <p:txBody>
          <a:bodyPr>
            <a:normAutofit/>
          </a:bodyPr>
          <a:lstStyle/>
          <a:p>
            <a:pPr marL="0" indent="0">
              <a:buNone/>
            </a:pPr>
            <a:r>
              <a:rPr lang="ru-RU" b="1" dirty="0"/>
              <a:t>2. Система управления охраной труда: как организовать по новым правилам</a:t>
            </a:r>
          </a:p>
          <a:p>
            <a:pPr lvl="0"/>
            <a:r>
              <a:rPr lang="ru-RU" dirty="0" smtClean="0"/>
              <a:t>Какие </a:t>
            </a:r>
            <a:r>
              <a:rPr lang="ru-RU" dirty="0"/>
              <a:t>ввели новые обязательные процедуры по охране труда, по которым нужно разработать </a:t>
            </a:r>
            <a:r>
              <a:rPr lang="ru-RU" dirty="0" smtClean="0"/>
              <a:t>регламенты</a:t>
            </a:r>
            <a:endParaRPr lang="ru-RU" dirty="0"/>
          </a:p>
          <a:p>
            <a:pPr lvl="0"/>
            <a:r>
              <a:rPr lang="ru-RU" dirty="0"/>
              <a:t>Какие новые мероприятия нужно внести в план мероприятий по охране </a:t>
            </a:r>
            <a:r>
              <a:rPr lang="ru-RU" dirty="0" smtClean="0"/>
              <a:t>труда</a:t>
            </a:r>
            <a:endParaRPr lang="ru-RU" dirty="0"/>
          </a:p>
          <a:p>
            <a:pPr lvl="0"/>
            <a:r>
              <a:rPr lang="ru-RU" dirty="0"/>
              <a:t>Что придется изменить в локальных нормативных актах </a:t>
            </a:r>
            <a:r>
              <a:rPr lang="ru-RU" dirty="0" smtClean="0"/>
              <a:t>работодателя</a:t>
            </a:r>
            <a:endParaRPr lang="ru-RU" dirty="0"/>
          </a:p>
        </p:txBody>
      </p:sp>
    </p:spTree>
    <p:extLst>
      <p:ext uri="{BB962C8B-B14F-4D97-AF65-F5344CB8AC3E}">
        <p14:creationId xmlns:p14="http://schemas.microsoft.com/office/powerpoint/2010/main" xmlns="" val="7780867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909745" y="1201416"/>
            <a:ext cx="10704443" cy="4344618"/>
          </a:xfrm>
        </p:spPr>
        <p:txBody>
          <a:bodyPr>
            <a:normAutofit/>
          </a:bodyPr>
          <a:lstStyle/>
          <a:p>
            <a:pPr marL="0" indent="0">
              <a:buNone/>
            </a:pPr>
            <a:r>
              <a:rPr lang="ru-RU" dirty="0">
                <a:solidFill>
                  <a:srgbClr val="FF0000"/>
                </a:solidFill>
                <a:latin typeface="Times New Roman" panose="02020603050405020304" pitchFamily="18" charset="0"/>
                <a:cs typeface="Times New Roman" panose="02020603050405020304" pitchFamily="18" charset="0"/>
              </a:rPr>
              <a:t>Система управления охраной труда </a:t>
            </a:r>
            <a:r>
              <a:rPr lang="ru-RU" dirty="0">
                <a:latin typeface="Times New Roman" panose="02020603050405020304" pitchFamily="18" charset="0"/>
                <a:cs typeface="Times New Roman" panose="02020603050405020304" pitchFamily="18" charset="0"/>
              </a:rPr>
              <a:t>- комплекс взаимосвязанных и взаимодействующих между собой элементов, устанавливающих политику и цели в области охраны труда у конкретного работодателя и процедуры по достижению этих целей.</a:t>
            </a:r>
          </a:p>
          <a:p>
            <a:pPr marL="0" indent="0">
              <a:buNone/>
            </a:pPr>
            <a:r>
              <a:rPr lang="ru-RU" dirty="0" smtClean="0">
                <a:latin typeface="Times New Roman" panose="02020603050405020304" pitchFamily="18" charset="0"/>
                <a:cs typeface="Times New Roman" panose="02020603050405020304" pitchFamily="18" charset="0"/>
              </a:rPr>
              <a:t>Работодатель </a:t>
            </a:r>
            <a:r>
              <a:rPr lang="ru-RU" dirty="0">
                <a:latin typeface="Times New Roman" panose="02020603050405020304" pitchFamily="18" charset="0"/>
                <a:cs typeface="Times New Roman" panose="02020603050405020304" pitchFamily="18" charset="0"/>
              </a:rPr>
              <a:t>обязан обеспечить создание и функционирование системы управления охраной труда.</a:t>
            </a:r>
          </a:p>
          <a:p>
            <a:pPr marL="0" indent="0">
              <a:buNone/>
            </a:pPr>
            <a:r>
              <a:rPr lang="ru-RU" dirty="0">
                <a:latin typeface="Times New Roman" panose="02020603050405020304" pitchFamily="18" charset="0"/>
                <a:cs typeface="Times New Roman" panose="02020603050405020304" pitchFamily="18" charset="0"/>
              </a:rPr>
              <a:t>Примерное положение о системе управления охраной труда утверждено приказом Минтруда от 29.10.2021 № 776н.</a:t>
            </a: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909745" y="342931"/>
            <a:ext cx="10371168" cy="575729"/>
          </a:xfrm>
        </p:spPr>
        <p:txBody>
          <a:bodyPr>
            <a:noAutofit/>
          </a:bodyPr>
          <a:lstStyle/>
          <a:p>
            <a:r>
              <a:rPr lang="ru-RU" sz="2800" b="1" dirty="0">
                <a:latin typeface="Times New Roman" panose="02020603050405020304" pitchFamily="18" charset="0"/>
                <a:cs typeface="Times New Roman" panose="02020603050405020304" pitchFamily="18" charset="0"/>
              </a:rPr>
              <a:t>Новое положение о СУОТ с 1 марта 2022 г. </a:t>
            </a:r>
            <a:br>
              <a:rPr lang="ru-RU" sz="2800" b="1" dirty="0">
                <a:latin typeface="Times New Roman" panose="02020603050405020304" pitchFamily="18" charset="0"/>
                <a:cs typeface="Times New Roman" panose="02020603050405020304" pitchFamily="18" charset="0"/>
              </a:rPr>
            </a:br>
            <a:r>
              <a:rPr lang="ru-RU" sz="2800" b="1" dirty="0">
                <a:latin typeface="Times New Roman" panose="02020603050405020304" pitchFamily="18" charset="0"/>
                <a:cs typeface="Times New Roman" panose="02020603050405020304" pitchFamily="18" charset="0"/>
              </a:rPr>
              <a:t>(приказ Минтруда от 29.10.2021 № 776н)</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336367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1192695" y="1302026"/>
            <a:ext cx="10356574" cy="4562061"/>
          </a:xfrm>
        </p:spPr>
        <p:txBody>
          <a:bodyPr>
            <a:normAutofit/>
          </a:bodyPr>
          <a:lstStyle/>
          <a:p>
            <a:pPr marL="0" indent="0">
              <a:lnSpc>
                <a:spcPct val="100000"/>
              </a:lnSpc>
              <a:spcBef>
                <a:spcPts val="0"/>
              </a:spcBef>
              <a:buNone/>
            </a:pPr>
            <a:r>
              <a:rPr lang="ru-RU" dirty="0">
                <a:latin typeface="Times New Roman" panose="02020603050405020304" pitchFamily="18" charset="0"/>
                <a:cs typeface="Times New Roman" panose="02020603050405020304" pitchFamily="18" charset="0"/>
              </a:rPr>
              <a:t>С 1 марта 2022 года применяется новое положение о системе управления охраной труда. </a:t>
            </a:r>
          </a:p>
          <a:p>
            <a:pPr marL="0" indent="0">
              <a:lnSpc>
                <a:spcPct val="100000"/>
              </a:lnSpc>
              <a:spcBef>
                <a:spcPts val="0"/>
              </a:spcBef>
              <a:buNone/>
            </a:pPr>
            <a:r>
              <a:rPr lang="ru-RU" dirty="0">
                <a:latin typeface="Times New Roman" panose="02020603050405020304" pitchFamily="18" charset="0"/>
                <a:cs typeface="Times New Roman" panose="02020603050405020304" pitchFamily="18" charset="0"/>
              </a:rPr>
              <a:t>В положении изменили основные процедуры СУОТ, процессы функционирования СУОТ. </a:t>
            </a:r>
          </a:p>
          <a:p>
            <a:pPr marL="0" indent="0">
              <a:lnSpc>
                <a:spcPct val="100000"/>
              </a:lnSpc>
              <a:spcBef>
                <a:spcPts val="0"/>
              </a:spcBef>
              <a:buNone/>
            </a:pPr>
            <a:r>
              <a:rPr lang="ru-RU" dirty="0">
                <a:latin typeface="Times New Roman" panose="02020603050405020304" pitchFamily="18" charset="0"/>
                <a:cs typeface="Times New Roman" panose="02020603050405020304" pitchFamily="18" charset="0"/>
              </a:rPr>
              <a:t>В положении изменили направления политики в области охраны труда (п. 10 в 776н), основные процедуры СУОТ (п. 55 в 776н). Поэтому Положение о СУОТ и политику нужно переделать.</a:t>
            </a:r>
          </a:p>
          <a:p>
            <a:pPr marL="0" indent="0">
              <a:lnSpc>
                <a:spcPct val="100000"/>
              </a:lnSpc>
              <a:spcBef>
                <a:spcPts val="0"/>
              </a:spcBef>
              <a:buNone/>
            </a:pPr>
            <a:r>
              <a:rPr lang="ru-RU" dirty="0">
                <a:latin typeface="Times New Roman" panose="02020603050405020304" pitchFamily="18" charset="0"/>
                <a:cs typeface="Times New Roman" panose="02020603050405020304" pitchFamily="18" charset="0"/>
              </a:rPr>
              <a:t>Связано это еще и с тем, что изменилась нумерация основных </a:t>
            </a:r>
            <a:r>
              <a:rPr lang="ru-RU" dirty="0" smtClean="0">
                <a:latin typeface="Times New Roman" panose="02020603050405020304" pitchFamily="18" charset="0"/>
                <a:cs typeface="Times New Roman" panose="02020603050405020304" pitchFamily="18" charset="0"/>
              </a:rPr>
              <a:t>статей по охране труда по </a:t>
            </a:r>
            <a:r>
              <a:rPr lang="ru-RU" dirty="0">
                <a:latin typeface="Times New Roman" panose="02020603050405020304" pitchFamily="18" charset="0"/>
                <a:cs typeface="Times New Roman" panose="02020603050405020304" pitchFamily="18" charset="0"/>
              </a:rPr>
              <a:t>охране труда в ТК РФ.</a:t>
            </a: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192695" y="263418"/>
            <a:ext cx="9874211" cy="939217"/>
          </a:xfrm>
        </p:spPr>
        <p:txBody>
          <a:bodyPr>
            <a:noAutofit/>
          </a:bodyPr>
          <a:lstStyle/>
          <a:p>
            <a:r>
              <a:rPr lang="ru-RU" sz="2800" b="1" dirty="0">
                <a:latin typeface="Times New Roman" panose="02020603050405020304" pitchFamily="18" charset="0"/>
                <a:cs typeface="Times New Roman" panose="02020603050405020304" pitchFamily="18" charset="0"/>
              </a:rPr>
              <a:t>Новое положение о СУОТ с 1 марта 2022 г. </a:t>
            </a:r>
            <a:br>
              <a:rPr lang="ru-RU" sz="2800" b="1" dirty="0">
                <a:latin typeface="Times New Roman" panose="02020603050405020304" pitchFamily="18" charset="0"/>
                <a:cs typeface="Times New Roman" panose="02020603050405020304" pitchFamily="18" charset="0"/>
              </a:rPr>
            </a:br>
            <a:r>
              <a:rPr lang="ru-RU" sz="2800" b="1" dirty="0">
                <a:latin typeface="Times New Roman" panose="02020603050405020304" pitchFamily="18" charset="0"/>
                <a:cs typeface="Times New Roman" panose="02020603050405020304" pitchFamily="18" charset="0"/>
              </a:rPr>
              <a:t>(приказ Минтруда от 29.10.2021 № 776н)</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9041389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1192695" y="1302026"/>
            <a:ext cx="10356574" cy="4562061"/>
          </a:xfrm>
        </p:spPr>
        <p:txBody>
          <a:bodyPr>
            <a:normAutofit/>
          </a:bodyPr>
          <a:lstStyle/>
          <a:p>
            <a:pPr marL="0" indent="0">
              <a:lnSpc>
                <a:spcPct val="100000"/>
              </a:lnSpc>
              <a:spcBef>
                <a:spcPts val="0"/>
              </a:spcBef>
              <a:buNone/>
            </a:pPr>
            <a:r>
              <a:rPr lang="ru-RU" dirty="0" smtClean="0">
                <a:latin typeface="Times New Roman" panose="02020603050405020304" pitchFamily="18" charset="0"/>
                <a:cs typeface="Times New Roman" panose="02020603050405020304" pitchFamily="18" charset="0"/>
              </a:rPr>
              <a:t>При определении состава соблюдаемых работодателем норм Примерного положения и их полноты учитываются:</a:t>
            </a:r>
          </a:p>
          <a:p>
            <a:pPr>
              <a:lnSpc>
                <a:spcPct val="100000"/>
              </a:lnSpc>
              <a:spcBef>
                <a:spcPts val="0"/>
              </a:spcBef>
              <a:buFontTx/>
              <a:buChar char="-"/>
            </a:pPr>
            <a:r>
              <a:rPr lang="ru-RU" dirty="0" smtClean="0">
                <a:latin typeface="Times New Roman" panose="02020603050405020304" pitchFamily="18" charset="0"/>
                <a:cs typeface="Times New Roman" panose="02020603050405020304" pitchFamily="18" charset="0"/>
              </a:rPr>
              <a:t>наличие у работодателя рабочих мест с вредными и/или опасными условиями труда, производственных процессов, содержащих опасности травмирования работников</a:t>
            </a:r>
            <a:r>
              <a:rPr lang="ru-RU" dirty="0">
                <a:latin typeface="Times New Roman" panose="02020603050405020304" pitchFamily="18" charset="0"/>
                <a:cs typeface="Times New Roman" panose="02020603050405020304" pitchFamily="18" charset="0"/>
              </a:rPr>
              <a:t>;</a:t>
            </a:r>
            <a:endParaRPr lang="ru-RU" dirty="0" smtClean="0">
              <a:latin typeface="Times New Roman" panose="02020603050405020304" pitchFamily="18" charset="0"/>
              <a:cs typeface="Times New Roman" panose="02020603050405020304" pitchFamily="18" charset="0"/>
            </a:endParaRPr>
          </a:p>
          <a:p>
            <a:pPr>
              <a:lnSpc>
                <a:spcPct val="100000"/>
              </a:lnSpc>
              <a:spcBef>
                <a:spcPts val="0"/>
              </a:spcBef>
              <a:buFontTx/>
              <a:buChar char="-"/>
            </a:pPr>
            <a:r>
              <a:rPr lang="ru-RU" dirty="0" smtClean="0">
                <a:latin typeface="Times New Roman" panose="02020603050405020304" pitchFamily="18" charset="0"/>
                <a:cs typeface="Times New Roman" panose="02020603050405020304" pitchFamily="18" charset="0"/>
              </a:rPr>
              <a:t>результаты выявления (идентификации) опасностей и оценки уровней профессиональных рисков, связанных с этими опасностями.</a:t>
            </a:r>
            <a:endParaRPr lang="ru-RU"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192695" y="263418"/>
            <a:ext cx="9874211" cy="939217"/>
          </a:xfrm>
        </p:spPr>
        <p:txBody>
          <a:bodyPr>
            <a:noAutofit/>
          </a:bodyPr>
          <a:lstStyle/>
          <a:p>
            <a:r>
              <a:rPr lang="ru-RU" sz="2800" b="1" dirty="0">
                <a:latin typeface="Times New Roman" panose="02020603050405020304" pitchFamily="18" charset="0"/>
                <a:cs typeface="Times New Roman" panose="02020603050405020304" pitchFamily="18" charset="0"/>
              </a:rPr>
              <a:t>Новое положение о СУОТ с 1 марта 2022 г. </a:t>
            </a:r>
            <a:br>
              <a:rPr lang="ru-RU" sz="2800" b="1" dirty="0">
                <a:latin typeface="Times New Roman" panose="02020603050405020304" pitchFamily="18" charset="0"/>
                <a:cs typeface="Times New Roman" panose="02020603050405020304" pitchFamily="18" charset="0"/>
              </a:rPr>
            </a:br>
            <a:r>
              <a:rPr lang="ru-RU" sz="2800" b="1" dirty="0">
                <a:latin typeface="Times New Roman" panose="02020603050405020304" pitchFamily="18" charset="0"/>
                <a:cs typeface="Times New Roman" panose="02020603050405020304" pitchFamily="18" charset="0"/>
              </a:rPr>
              <a:t>(приказ Минтруда от 29.10.2021 № 776н)</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7538687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1192695" y="1302026"/>
            <a:ext cx="10356574" cy="4562061"/>
          </a:xfrm>
        </p:spPr>
        <p:txBody>
          <a:bodyPr>
            <a:normAutofit/>
          </a:bodyPr>
          <a:lstStyle/>
          <a:p>
            <a:pPr marL="0" indent="0">
              <a:lnSpc>
                <a:spcPct val="100000"/>
              </a:lnSpc>
              <a:spcBef>
                <a:spcPts val="0"/>
              </a:spcBef>
              <a:buNone/>
            </a:pPr>
            <a:r>
              <a:rPr lang="ru-RU" dirty="0" smtClean="0">
                <a:latin typeface="Times New Roman" panose="02020603050405020304" pitchFamily="18" charset="0"/>
                <a:cs typeface="Times New Roman" panose="02020603050405020304" pitchFamily="18" charset="0"/>
              </a:rPr>
              <a:t>Положения СУОТ распространяются на всех работников, работающих у работодателя в соответствии с трудовым законодательством Российской Федерации. </a:t>
            </a:r>
          </a:p>
          <a:p>
            <a:pPr marL="0" indent="0">
              <a:lnSpc>
                <a:spcPct val="100000"/>
              </a:lnSpc>
              <a:spcBef>
                <a:spcPts val="0"/>
              </a:spcBef>
              <a:buNone/>
            </a:pPr>
            <a:r>
              <a:rPr lang="ru-RU" dirty="0" smtClean="0">
                <a:latin typeface="Times New Roman" panose="02020603050405020304" pitchFamily="18" charset="0"/>
                <a:cs typeface="Times New Roman" panose="02020603050405020304" pitchFamily="18" charset="0"/>
              </a:rPr>
              <a:t>В рамках СУОТ учитывается деятельность на всех рабочих местах, во всех структурных подразделениях (филиалах, обособленных подразделениях, территориях, зданиях, сооружениях и других объектах) работодателя, находящихся в его ведении.</a:t>
            </a:r>
          </a:p>
          <a:p>
            <a:pPr marL="0" indent="0">
              <a:lnSpc>
                <a:spcPct val="100000"/>
              </a:lnSpc>
              <a:spcBef>
                <a:spcPts val="0"/>
              </a:spcBef>
              <a:buNone/>
            </a:pPr>
            <a:endParaRPr lang="ru-RU" dirty="0" smtClean="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192695" y="263418"/>
            <a:ext cx="9874211" cy="939217"/>
          </a:xfrm>
        </p:spPr>
        <p:txBody>
          <a:bodyPr>
            <a:noAutofit/>
          </a:bodyPr>
          <a:lstStyle/>
          <a:p>
            <a:r>
              <a:rPr lang="ru-RU" sz="2800" b="1" dirty="0">
                <a:latin typeface="Times New Roman" panose="02020603050405020304" pitchFamily="18" charset="0"/>
                <a:cs typeface="Times New Roman" panose="02020603050405020304" pitchFamily="18" charset="0"/>
              </a:rPr>
              <a:t>Новое положение о СУОТ с 1 марта 2022 г. </a:t>
            </a:r>
            <a:br>
              <a:rPr lang="ru-RU" sz="2800" b="1" dirty="0">
                <a:latin typeface="Times New Roman" panose="02020603050405020304" pitchFamily="18" charset="0"/>
                <a:cs typeface="Times New Roman" panose="02020603050405020304" pitchFamily="18" charset="0"/>
              </a:rPr>
            </a:br>
            <a:r>
              <a:rPr lang="ru-RU" sz="2800" b="1" dirty="0">
                <a:latin typeface="Times New Roman" panose="02020603050405020304" pitchFamily="18" charset="0"/>
                <a:cs typeface="Times New Roman" panose="02020603050405020304" pitchFamily="18" charset="0"/>
              </a:rPr>
              <a:t>(приказ Минтруда от 29.10.2021 № 776н)</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4077925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1192695" y="1302026"/>
            <a:ext cx="10356574" cy="4562061"/>
          </a:xfrm>
        </p:spPr>
        <p:txBody>
          <a:bodyPr>
            <a:normAutofit fontScale="92500"/>
          </a:bodyPr>
          <a:lstStyle/>
          <a:p>
            <a:pPr marL="0" indent="0">
              <a:lnSpc>
                <a:spcPct val="100000"/>
              </a:lnSpc>
              <a:spcBef>
                <a:spcPts val="0"/>
              </a:spcBef>
              <a:buNone/>
            </a:pPr>
            <a:r>
              <a:rPr lang="ru-RU" dirty="0" smtClean="0">
                <a:latin typeface="Times New Roman" panose="02020603050405020304" pitchFamily="18" charset="0"/>
                <a:cs typeface="Times New Roman" panose="02020603050405020304" pitchFamily="18" charset="0"/>
              </a:rPr>
              <a:t>Установленные СУОТ положения по безопасности, относящиеся к нахождению и перемещению по объектам работодателя, распространяются на всех лиц, находящихся на территории, в зданиях и сооружениях работодателя, в том числе для представителей органов надзора и контроля и работников подрядных организаций, допущенных к выполнению работ и осуществлению иной деятельности на территории и объектах работодателя.</a:t>
            </a:r>
          </a:p>
          <a:p>
            <a:pPr marL="0" indent="0">
              <a:lnSpc>
                <a:spcPct val="100000"/>
              </a:lnSpc>
              <a:spcBef>
                <a:spcPts val="0"/>
              </a:spcBef>
              <a:buNone/>
            </a:pPr>
            <a:r>
              <a:rPr lang="ru-RU" dirty="0" smtClean="0">
                <a:latin typeface="Times New Roman" panose="02020603050405020304" pitchFamily="18" charset="0"/>
                <a:cs typeface="Times New Roman" panose="02020603050405020304" pitchFamily="18" charset="0"/>
              </a:rPr>
              <a:t>Указанные положения по безопасности СУОТ доводятся до перечисленных лиц при проведении вводных инструктажей и посредством включения необходимых для соблюдения положений СУОТ в договоры на выполнение подрядных работ.</a:t>
            </a:r>
          </a:p>
          <a:p>
            <a:pPr marL="0" indent="0">
              <a:lnSpc>
                <a:spcPct val="100000"/>
              </a:lnSpc>
              <a:spcBef>
                <a:spcPts val="0"/>
              </a:spcBef>
              <a:buNone/>
            </a:pPr>
            <a:endParaRPr lang="ru-RU" dirty="0" smtClean="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192695" y="263418"/>
            <a:ext cx="9874211" cy="939217"/>
          </a:xfrm>
        </p:spPr>
        <p:txBody>
          <a:bodyPr>
            <a:noAutofit/>
          </a:bodyPr>
          <a:lstStyle/>
          <a:p>
            <a:r>
              <a:rPr lang="ru-RU" sz="2800" b="1" dirty="0">
                <a:latin typeface="Times New Roman" panose="02020603050405020304" pitchFamily="18" charset="0"/>
                <a:cs typeface="Times New Roman" panose="02020603050405020304" pitchFamily="18" charset="0"/>
              </a:rPr>
              <a:t>Новое положение о СУОТ с 1 марта 2022 г. </a:t>
            </a:r>
            <a:br>
              <a:rPr lang="ru-RU" sz="2800" b="1" dirty="0">
                <a:latin typeface="Times New Roman" panose="02020603050405020304" pitchFamily="18" charset="0"/>
                <a:cs typeface="Times New Roman" panose="02020603050405020304" pitchFamily="18" charset="0"/>
              </a:rPr>
            </a:br>
            <a:r>
              <a:rPr lang="ru-RU" sz="2800" b="1" dirty="0">
                <a:latin typeface="Times New Roman" panose="02020603050405020304" pitchFamily="18" charset="0"/>
                <a:cs typeface="Times New Roman" panose="02020603050405020304" pitchFamily="18" charset="0"/>
              </a:rPr>
              <a:t>(приказ Минтруда от 29.10.2021 № 776н)</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06835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655983" y="1556792"/>
            <a:ext cx="11002617" cy="4183408"/>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В перечень основных понятий добавлен термин "опасность", и в ТК введена новая статья, в которой сформулированы основные принципы обеспечения безопасных условий труда - предупреждение, профилактика опасностей и минимизация повреждения здоровья работников.</a:t>
            </a:r>
          </a:p>
          <a:p>
            <a:pPr marL="0" indent="0">
              <a:buNone/>
            </a:pPr>
            <a:r>
              <a:rPr lang="ru-RU" dirty="0">
                <a:latin typeface="Times New Roman" panose="02020603050405020304" pitchFamily="18" charset="0"/>
                <a:cs typeface="Times New Roman" panose="02020603050405020304" pitchFamily="18" charset="0"/>
              </a:rPr>
              <a:t>Новая редакция ТК РФ с 1 марта 2022 г.  расширяет обязанности работодателя в части профилактических мер, которые предусматривают выявление опасностей и профессиональных рисков на рабочем месте, анализ и оценку условий труда, учет микротравм и расследование причин их появления.</a:t>
            </a: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863220" y="476673"/>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Причина изменений в трудовом законодательстве по охране труда</a:t>
            </a:r>
          </a:p>
        </p:txBody>
      </p:sp>
    </p:spTree>
    <p:extLst>
      <p:ext uri="{BB962C8B-B14F-4D97-AF65-F5344CB8AC3E}">
        <p14:creationId xmlns:p14="http://schemas.microsoft.com/office/powerpoint/2010/main" xmlns="" val="240666796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824948" y="1167138"/>
            <a:ext cx="10386391" cy="4183408"/>
          </a:xfrm>
        </p:spPr>
        <p:txBody>
          <a:bodyPr>
            <a:noAutofit/>
          </a:bodyPr>
          <a:lstStyle/>
          <a:p>
            <a:pPr marL="0" indent="0">
              <a:lnSpc>
                <a:spcPct val="100000"/>
              </a:lnSpc>
              <a:spcBef>
                <a:spcPts val="0"/>
              </a:spcBef>
              <a:buNone/>
            </a:pPr>
            <a:r>
              <a:rPr lang="ru-RU" dirty="0">
                <a:latin typeface="Times New Roman" panose="02020603050405020304" pitchFamily="18" charset="0"/>
                <a:cs typeface="Times New Roman" panose="02020603050405020304" pitchFamily="18" charset="0"/>
              </a:rPr>
              <a:t>Важнейшей особенностью мероприятий по охране труда является необходимость их документального подтверждения.  </a:t>
            </a:r>
          </a:p>
          <a:p>
            <a:pPr marL="0" indent="0">
              <a:lnSpc>
                <a:spcPct val="100000"/>
              </a:lnSpc>
              <a:spcBef>
                <a:spcPts val="0"/>
              </a:spcBef>
              <a:buNone/>
            </a:pPr>
            <a:r>
              <a:rPr lang="ru-RU" dirty="0">
                <a:latin typeface="Times New Roman" panose="02020603050405020304" pitchFamily="18" charset="0"/>
                <a:cs typeface="Times New Roman" panose="02020603050405020304" pitchFamily="18" charset="0"/>
              </a:rPr>
              <a:t>При этом перечень </a:t>
            </a:r>
            <a:r>
              <a:rPr lang="ru-RU" dirty="0" smtClean="0">
                <a:latin typeface="Times New Roman" panose="02020603050405020304" pitchFamily="18" charset="0"/>
                <a:cs typeface="Times New Roman" panose="02020603050405020304" pitchFamily="18" charset="0"/>
              </a:rPr>
              <a:t>документов </a:t>
            </a:r>
            <a:r>
              <a:rPr lang="ru-RU" dirty="0">
                <a:latin typeface="Times New Roman" panose="02020603050405020304" pitchFamily="18" charset="0"/>
                <a:cs typeface="Times New Roman" panose="02020603050405020304" pitchFamily="18" charset="0"/>
              </a:rPr>
              <a:t>по охране труда, подлежащих проверке надзорных органов, регламентирован нормативными правовыми актами: </a:t>
            </a:r>
          </a:p>
          <a:p>
            <a:pPr marL="0" indent="0">
              <a:lnSpc>
                <a:spcPct val="100000"/>
              </a:lnSpc>
              <a:spcBef>
                <a:spcPts val="0"/>
              </a:spcBef>
              <a:buNone/>
            </a:pPr>
            <a:r>
              <a:rPr lang="ru-RU" dirty="0">
                <a:latin typeface="Times New Roman" panose="02020603050405020304" pitchFamily="18" charset="0"/>
                <a:cs typeface="Times New Roman" panose="02020603050405020304" pitchFamily="18" charset="0"/>
              </a:rPr>
              <a:t>Трудовым кодексом, </a:t>
            </a:r>
            <a:r>
              <a:rPr lang="ru-RU" dirty="0" smtClean="0">
                <a:latin typeface="Times New Roman" panose="02020603050405020304" pitchFamily="18" charset="0"/>
                <a:cs typeface="Times New Roman" panose="02020603050405020304" pitchFamily="18" charset="0"/>
              </a:rPr>
              <a:t>правилами по охране труда,</a:t>
            </a:r>
            <a:endParaRPr lang="ru-RU" dirty="0">
              <a:latin typeface="Times New Roman" panose="02020603050405020304" pitchFamily="18" charset="0"/>
              <a:cs typeface="Times New Roman" panose="02020603050405020304" pitchFamily="18" charset="0"/>
            </a:endParaRPr>
          </a:p>
          <a:p>
            <a:pPr marL="0" indent="0">
              <a:lnSpc>
                <a:spcPct val="100000"/>
              </a:lnSpc>
              <a:spcBef>
                <a:spcPts val="0"/>
              </a:spcBef>
              <a:buNone/>
            </a:pPr>
            <a:r>
              <a:rPr lang="ru-RU" dirty="0">
                <a:latin typeface="Times New Roman" panose="02020603050405020304" pitchFamily="18" charset="0"/>
                <a:cs typeface="Times New Roman" panose="02020603050405020304" pitchFamily="18" charset="0"/>
              </a:rPr>
              <a:t>примерным положением о системе управления охраной труда от 29.10.2021 N 776н, </a:t>
            </a:r>
          </a:p>
          <a:p>
            <a:pPr marL="0" indent="0">
              <a:lnSpc>
                <a:spcPct val="100000"/>
              </a:lnSpc>
              <a:spcBef>
                <a:spcPts val="0"/>
              </a:spcBef>
              <a:buNone/>
            </a:pPr>
            <a:r>
              <a:rPr lang="ru-RU" dirty="0">
                <a:latin typeface="Times New Roman" panose="02020603050405020304" pitchFamily="18" charset="0"/>
                <a:cs typeface="Times New Roman" panose="02020603050405020304" pitchFamily="18" charset="0"/>
              </a:rPr>
              <a:t>новым порядком разработки инструкций по охране труда от 29.10.2021 N 772н (действие временно приостановлено в 2022 г.).</a:t>
            </a:r>
          </a:p>
          <a:p>
            <a:pPr marL="0" indent="0">
              <a:buNone/>
            </a:pPr>
            <a:endParaRPr lang="ru-RU" sz="2000" dirty="0"/>
          </a:p>
          <a:p>
            <a:pPr marL="0" indent="0">
              <a:buNone/>
            </a:pPr>
            <a:endParaRPr lang="ru-RU" sz="2000" dirty="0">
              <a:solidFill>
                <a:srgbClr val="FF0000"/>
              </a:solidFill>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934278" y="332992"/>
            <a:ext cx="9585594" cy="575729"/>
          </a:xfrm>
        </p:spPr>
        <p:txBody>
          <a:bodyPr>
            <a:noAutofit/>
          </a:bodyPr>
          <a:lstStyle/>
          <a:p>
            <a:r>
              <a:rPr lang="ru-RU" sz="3600" b="1" dirty="0">
                <a:latin typeface="Times New Roman" panose="02020603050405020304" pitchFamily="18" charset="0"/>
                <a:cs typeface="Times New Roman" panose="02020603050405020304" pitchFamily="18" charset="0"/>
              </a:rPr>
              <a:t>Изменения в локальных нормативных актах</a:t>
            </a:r>
          </a:p>
        </p:txBody>
      </p:sp>
    </p:spTree>
    <p:extLst>
      <p:ext uri="{BB962C8B-B14F-4D97-AF65-F5344CB8AC3E}">
        <p14:creationId xmlns:p14="http://schemas.microsoft.com/office/powerpoint/2010/main" xmlns="" val="15959097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934278" y="1862877"/>
            <a:ext cx="10386391" cy="4183408"/>
          </a:xfrm>
        </p:spPr>
        <p:txBody>
          <a:bodyPr>
            <a:noAutofit/>
          </a:bodyPr>
          <a:lstStyle/>
          <a:p>
            <a:pPr marL="0" indent="0">
              <a:lnSpc>
                <a:spcPct val="100000"/>
              </a:lnSpc>
              <a:spcBef>
                <a:spcPts val="0"/>
              </a:spcBef>
              <a:buNone/>
            </a:pPr>
            <a:r>
              <a:rPr lang="ru-RU" dirty="0" smtClean="0">
                <a:latin typeface="Times New Roman" panose="02020603050405020304" pitchFamily="18" charset="0"/>
                <a:cs typeface="Times New Roman" panose="02020603050405020304" pitchFamily="18" charset="0"/>
              </a:rPr>
              <a:t>Порядок информирования работников об уровнях риска и опасностях на рабочих местах, о видеонаблюдении и аудиозаписях</a:t>
            </a:r>
          </a:p>
          <a:p>
            <a:pPr marL="0" indent="0">
              <a:lnSpc>
                <a:spcPct val="100000"/>
              </a:lnSpc>
              <a:spcBef>
                <a:spcPts val="0"/>
              </a:spcBef>
              <a:buNone/>
            </a:pPr>
            <a:r>
              <a:rPr lang="ru-RU" dirty="0" smtClean="0">
                <a:latin typeface="Times New Roman" panose="02020603050405020304" pitchFamily="18" charset="0"/>
                <a:cs typeface="Times New Roman" panose="02020603050405020304" pitchFamily="18" charset="0"/>
              </a:rPr>
              <a:t>Положение о допуске подрядных организаций к производству работ на территории работодателя, в котором будет указан необходимый перечень документов, представляемых перед допуском к работам и правила организации таких работ.</a:t>
            </a:r>
            <a:endParaRPr lang="ru-RU" sz="2000" dirty="0"/>
          </a:p>
          <a:p>
            <a:pPr marL="0" indent="0">
              <a:buNone/>
            </a:pPr>
            <a:endParaRPr lang="ru-RU" sz="2000" dirty="0">
              <a:solidFill>
                <a:srgbClr val="FF0000"/>
              </a:solidFill>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023730" y="631166"/>
            <a:ext cx="9585594" cy="575729"/>
          </a:xfrm>
        </p:spPr>
        <p:txBody>
          <a:bodyPr>
            <a:noAutofit/>
          </a:bodyPr>
          <a:lstStyle/>
          <a:p>
            <a:r>
              <a:rPr lang="ru-RU" sz="3600" b="1" dirty="0" smtClean="0">
                <a:latin typeface="Times New Roman" panose="02020603050405020304" pitchFamily="18" charset="0"/>
                <a:cs typeface="Times New Roman" panose="02020603050405020304" pitchFamily="18" charset="0"/>
              </a:rPr>
              <a:t>Какие ввели новые обязательные процедуры по охране труда, которые нужно регламентировать</a:t>
            </a:r>
            <a:endParaRPr lang="ru-RU"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0460064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xmlns="" val="2888120253"/>
              </p:ext>
            </p:extLst>
          </p:nvPr>
        </p:nvGraphicFramePr>
        <p:xfrm>
          <a:off x="834884" y="1124746"/>
          <a:ext cx="11111950" cy="4741173"/>
        </p:xfrm>
        <a:graphic>
          <a:graphicData uri="http://schemas.openxmlformats.org/drawingml/2006/table">
            <a:tbl>
              <a:tblPr firstRow="1" firstCol="1" bandRow="1">
                <a:tableStyleId>{5C22544A-7EE6-4342-B048-85BDC9FD1C3A}</a:tableStyleId>
              </a:tblPr>
              <a:tblGrid>
                <a:gridCol w="5555975">
                  <a:extLst>
                    <a:ext uri="{9D8B030D-6E8A-4147-A177-3AD203B41FA5}">
                      <a16:colId xmlns:a16="http://schemas.microsoft.com/office/drawing/2014/main" xmlns="" val="1367601293"/>
                    </a:ext>
                  </a:extLst>
                </a:gridCol>
                <a:gridCol w="5555975">
                  <a:extLst>
                    <a:ext uri="{9D8B030D-6E8A-4147-A177-3AD203B41FA5}">
                      <a16:colId xmlns:a16="http://schemas.microsoft.com/office/drawing/2014/main" xmlns="" val="2888488045"/>
                    </a:ext>
                  </a:extLst>
                </a:gridCol>
              </a:tblGrid>
              <a:tr h="525150">
                <a:tc>
                  <a:txBody>
                    <a:bodyPr/>
                    <a:lstStyle/>
                    <a:p>
                      <a:pPr algn="ctr"/>
                      <a:r>
                        <a:rPr lang="ru-RU" sz="2400" dirty="0">
                          <a:effectLst/>
                        </a:rPr>
                        <a:t>Наименование раздела (подраздела)</a:t>
                      </a:r>
                      <a:endParaRPr lang="ru-RU"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3562" marR="33562" marT="0" marB="0"/>
                </a:tc>
                <a:tc>
                  <a:txBody>
                    <a:bodyPr/>
                    <a:lstStyle/>
                    <a:p>
                      <a:pPr algn="ctr"/>
                      <a:r>
                        <a:rPr lang="ru-RU" sz="2400" dirty="0">
                          <a:effectLst/>
                        </a:rPr>
                        <a:t>Содержание раздела</a:t>
                      </a:r>
                      <a:endParaRPr lang="ru-RU"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3562" marR="33562" marT="0" marB="0"/>
                </a:tc>
                <a:extLst>
                  <a:ext uri="{0D108BD9-81ED-4DB2-BD59-A6C34878D82A}">
                    <a16:rowId xmlns:a16="http://schemas.microsoft.com/office/drawing/2014/main" xmlns="" val="1084515994"/>
                  </a:ext>
                </a:extLst>
              </a:tr>
              <a:tr h="636104">
                <a:tc gridSpan="2">
                  <a:txBody>
                    <a:bodyPr/>
                    <a:lstStyle/>
                    <a:p>
                      <a:pPr algn="ctr"/>
                      <a:r>
                        <a:rPr lang="ru-RU" sz="3200" cap="all" baseline="0" dirty="0">
                          <a:solidFill>
                            <a:schemeClr val="bg1"/>
                          </a:solidFill>
                          <a:effectLst/>
                        </a:rPr>
                        <a:t>Общая часть Положения о СУОТ</a:t>
                      </a:r>
                      <a:endParaRPr lang="ru-RU" sz="3200" cap="all" baseline="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3562" marR="33562" marT="0" marB="0"/>
                </a:tc>
                <a:tc hMerge="1">
                  <a:txBody>
                    <a:bodyPr/>
                    <a:lstStyle/>
                    <a:p>
                      <a:endParaRPr lang="ru-RU"/>
                    </a:p>
                  </a:txBody>
                  <a:tcPr/>
                </a:tc>
                <a:extLst>
                  <a:ext uri="{0D108BD9-81ED-4DB2-BD59-A6C34878D82A}">
                    <a16:rowId xmlns:a16="http://schemas.microsoft.com/office/drawing/2014/main" xmlns="" val="955796635"/>
                  </a:ext>
                </a:extLst>
              </a:tr>
              <a:tr h="380613">
                <a:tc gridSpan="2">
                  <a:txBody>
                    <a:bodyPr/>
                    <a:lstStyle/>
                    <a:p>
                      <a:pPr algn="l"/>
                      <a:r>
                        <a:rPr lang="ru-RU" sz="2400" dirty="0">
                          <a:effectLst/>
                        </a:rPr>
                        <a:t>Общие положения</a:t>
                      </a:r>
                      <a:endParaRPr lang="ru-RU"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3562" marR="33562" marT="0" marB="0"/>
                </a:tc>
                <a:tc hMerge="1">
                  <a:txBody>
                    <a:bodyPr/>
                    <a:lstStyle/>
                    <a:p>
                      <a:endParaRPr lang="ru-RU"/>
                    </a:p>
                  </a:txBody>
                  <a:tcPr/>
                </a:tc>
                <a:extLst>
                  <a:ext uri="{0D108BD9-81ED-4DB2-BD59-A6C34878D82A}">
                    <a16:rowId xmlns:a16="http://schemas.microsoft.com/office/drawing/2014/main" xmlns="" val="1354299175"/>
                  </a:ext>
                </a:extLst>
              </a:tr>
              <a:tr h="380613">
                <a:tc gridSpan="2">
                  <a:txBody>
                    <a:bodyPr/>
                    <a:lstStyle/>
                    <a:p>
                      <a:pPr algn="l"/>
                      <a:r>
                        <a:rPr lang="ru-RU" sz="2400" dirty="0">
                          <a:effectLst/>
                        </a:rPr>
                        <a:t>Политика и цели по охране труда</a:t>
                      </a:r>
                      <a:endParaRPr lang="ru-RU"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3562" marR="33562" marT="0" marB="0"/>
                </a:tc>
                <a:tc hMerge="1">
                  <a:txBody>
                    <a:bodyPr/>
                    <a:lstStyle/>
                    <a:p>
                      <a:endParaRPr lang="ru-RU"/>
                    </a:p>
                  </a:txBody>
                  <a:tcPr/>
                </a:tc>
                <a:extLst>
                  <a:ext uri="{0D108BD9-81ED-4DB2-BD59-A6C34878D82A}">
                    <a16:rowId xmlns:a16="http://schemas.microsoft.com/office/drawing/2014/main" xmlns="" val="2667121862"/>
                  </a:ext>
                </a:extLst>
              </a:tr>
              <a:tr h="761227">
                <a:tc gridSpan="2">
                  <a:txBody>
                    <a:bodyPr/>
                    <a:lstStyle/>
                    <a:p>
                      <a:pPr algn="l"/>
                      <a:r>
                        <a:rPr lang="ru-RU" sz="2400" dirty="0">
                          <a:effectLst/>
                        </a:rPr>
                        <a:t>Планирование и контроль реализации мероприятий по охране труда, улучшений функционирования СУОТ</a:t>
                      </a:r>
                      <a:endParaRPr lang="ru-RU"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3562" marR="33562" marT="0" marB="0"/>
                </a:tc>
                <a:tc hMerge="1">
                  <a:txBody>
                    <a:bodyPr/>
                    <a:lstStyle/>
                    <a:p>
                      <a:endParaRPr lang="ru-RU"/>
                    </a:p>
                  </a:txBody>
                  <a:tcPr/>
                </a:tc>
                <a:extLst>
                  <a:ext uri="{0D108BD9-81ED-4DB2-BD59-A6C34878D82A}">
                    <a16:rowId xmlns:a16="http://schemas.microsoft.com/office/drawing/2014/main" xmlns="" val="1649611881"/>
                  </a:ext>
                </a:extLst>
              </a:tr>
              <a:tr h="457233">
                <a:tc gridSpan="2">
                  <a:txBody>
                    <a:bodyPr/>
                    <a:lstStyle/>
                    <a:p>
                      <a:pPr algn="l"/>
                      <a:r>
                        <a:rPr lang="ru-RU" sz="2400" dirty="0">
                          <a:effectLst/>
                        </a:rPr>
                        <a:t>Мониторинг и оценка эффективности функционирования СУОТ.</a:t>
                      </a:r>
                      <a:endParaRPr lang="ru-RU"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3562" marR="33562" marT="0" marB="0"/>
                </a:tc>
                <a:tc hMerge="1">
                  <a:txBody>
                    <a:bodyPr/>
                    <a:lstStyle/>
                    <a:p>
                      <a:endParaRPr lang="ru-RU"/>
                    </a:p>
                  </a:txBody>
                  <a:tcPr/>
                </a:tc>
                <a:extLst>
                  <a:ext uri="{0D108BD9-81ED-4DB2-BD59-A6C34878D82A}">
                    <a16:rowId xmlns:a16="http://schemas.microsoft.com/office/drawing/2014/main" xmlns="" val="2880266208"/>
                  </a:ext>
                </a:extLst>
              </a:tr>
              <a:tr h="839006">
                <a:tc gridSpan="2">
                  <a:txBody>
                    <a:bodyPr/>
                    <a:lstStyle/>
                    <a:p>
                      <a:pPr algn="l"/>
                      <a:r>
                        <a:rPr lang="ru-RU" sz="2400" dirty="0">
                          <a:effectLst/>
                        </a:rPr>
                        <a:t>Консультации и взаимодействие с представительным органом работников в формировании культуры безопасности </a:t>
                      </a:r>
                      <a:endParaRPr lang="ru-RU"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3562" marR="33562" marT="0" marB="0"/>
                </a:tc>
                <a:tc hMerge="1">
                  <a:txBody>
                    <a:bodyPr/>
                    <a:lstStyle/>
                    <a:p>
                      <a:endParaRPr lang="ru-RU"/>
                    </a:p>
                  </a:txBody>
                  <a:tcPr/>
                </a:tc>
                <a:extLst>
                  <a:ext uri="{0D108BD9-81ED-4DB2-BD59-A6C34878D82A}">
                    <a16:rowId xmlns:a16="http://schemas.microsoft.com/office/drawing/2014/main" xmlns="" val="1568029790"/>
                  </a:ext>
                </a:extLst>
              </a:tr>
              <a:tr h="761227">
                <a:tc gridSpan="2">
                  <a:txBody>
                    <a:bodyPr/>
                    <a:lstStyle/>
                    <a:p>
                      <a:pPr algn="l"/>
                      <a:r>
                        <a:rPr lang="ru-RU" sz="2400" dirty="0">
                          <a:effectLst/>
                        </a:rPr>
                        <a:t>Распределение обязанностей между должностными лицами в сфере охраны труда</a:t>
                      </a:r>
                      <a:endParaRPr lang="ru-RU"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3562" marR="33562" marT="0" marB="0"/>
                </a:tc>
                <a:tc hMerge="1">
                  <a:txBody>
                    <a:bodyPr/>
                    <a:lstStyle/>
                    <a:p>
                      <a:endParaRPr lang="ru-RU"/>
                    </a:p>
                  </a:txBody>
                  <a:tcPr/>
                </a:tc>
                <a:extLst>
                  <a:ext uri="{0D108BD9-81ED-4DB2-BD59-A6C34878D82A}">
                    <a16:rowId xmlns:a16="http://schemas.microsoft.com/office/drawing/2014/main" xmlns="" val="1874168406"/>
                  </a:ext>
                </a:extLst>
              </a:tr>
            </a:tbl>
          </a:graphicData>
        </a:graphic>
      </p:graphicFrame>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Структура Положения о СУОТ</a:t>
            </a:r>
            <a:endParaRPr lang="ru-RU" sz="2800" dirty="0">
              <a:latin typeface="Times New Roman" panose="02020603050405020304" pitchFamily="18" charset="0"/>
              <a:cs typeface="Times New Roman" panose="02020603050405020304" pitchFamily="18" charset="0"/>
            </a:endParaRPr>
          </a:p>
        </p:txBody>
      </p:sp>
      <p:sp>
        <p:nvSpPr>
          <p:cNvPr id="5" name="Rectangle 1"/>
          <p:cNvSpPr>
            <a:spLocks noChangeArrowheads="1"/>
          </p:cNvSpPr>
          <p:nvPr/>
        </p:nvSpPr>
        <p:spPr bwMode="auto">
          <a:xfrm>
            <a:off x="-3119373" y="105883"/>
            <a:ext cx="16555767"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spTree>
    <p:extLst>
      <p:ext uri="{BB962C8B-B14F-4D97-AF65-F5344CB8AC3E}">
        <p14:creationId xmlns:p14="http://schemas.microsoft.com/office/powerpoint/2010/main" xmlns="" val="54591573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Структура Положения о СУОТ</a:t>
            </a:r>
            <a:endParaRPr lang="ru-RU" sz="2800" dirty="0">
              <a:latin typeface="Times New Roman" panose="02020603050405020304" pitchFamily="18" charset="0"/>
              <a:cs typeface="Times New Roman" panose="02020603050405020304" pitchFamily="18" charset="0"/>
            </a:endParaRPr>
          </a:p>
        </p:txBody>
      </p:sp>
      <p:sp>
        <p:nvSpPr>
          <p:cNvPr id="5" name="Rectangle 1"/>
          <p:cNvSpPr>
            <a:spLocks noChangeArrowheads="1"/>
          </p:cNvSpPr>
          <p:nvPr/>
        </p:nvSpPr>
        <p:spPr bwMode="auto">
          <a:xfrm>
            <a:off x="-2274547" y="-369332"/>
            <a:ext cx="16555767"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graphicFrame>
        <p:nvGraphicFramePr>
          <p:cNvPr id="6" name="Объект 5"/>
          <p:cNvGraphicFramePr>
            <a:graphicFrameLocks noGrp="1"/>
          </p:cNvGraphicFramePr>
          <p:nvPr>
            <p:ph idx="1"/>
            <p:extLst>
              <p:ext uri="{D42A27DB-BD31-4B8C-83A1-F6EECF244321}">
                <p14:modId xmlns:p14="http://schemas.microsoft.com/office/powerpoint/2010/main" xmlns="" val="2290336557"/>
              </p:ext>
            </p:extLst>
          </p:nvPr>
        </p:nvGraphicFramePr>
        <p:xfrm>
          <a:off x="725556" y="908723"/>
          <a:ext cx="10933044" cy="5541773"/>
        </p:xfrm>
        <a:graphic>
          <a:graphicData uri="http://schemas.openxmlformats.org/drawingml/2006/table">
            <a:tbl>
              <a:tblPr firstRow="1" firstCol="1" bandRow="1">
                <a:tableStyleId>{5C22544A-7EE6-4342-B048-85BDC9FD1C3A}</a:tableStyleId>
              </a:tblPr>
              <a:tblGrid>
                <a:gridCol w="2683566">
                  <a:extLst>
                    <a:ext uri="{9D8B030D-6E8A-4147-A177-3AD203B41FA5}">
                      <a16:colId xmlns:a16="http://schemas.microsoft.com/office/drawing/2014/main" xmlns="" val="2810940507"/>
                    </a:ext>
                  </a:extLst>
                </a:gridCol>
                <a:gridCol w="8249478">
                  <a:extLst>
                    <a:ext uri="{9D8B030D-6E8A-4147-A177-3AD203B41FA5}">
                      <a16:colId xmlns:a16="http://schemas.microsoft.com/office/drawing/2014/main" xmlns="" val="2829111760"/>
                    </a:ext>
                  </a:extLst>
                </a:gridCol>
              </a:tblGrid>
              <a:tr h="822767">
                <a:tc gridSpan="2">
                  <a:txBody>
                    <a:bodyPr/>
                    <a:lstStyle/>
                    <a:p>
                      <a:pPr algn="ctr"/>
                      <a:r>
                        <a:rPr lang="ru-RU" sz="2800" cap="all" baseline="0" dirty="0">
                          <a:effectLst/>
                        </a:rPr>
                        <a:t>Специальная часть Положения о СУОТ</a:t>
                      </a:r>
                      <a:endParaRPr lang="ru-RU" sz="2800" cap="all" baseline="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ru-RU"/>
                    </a:p>
                  </a:txBody>
                  <a:tcPr/>
                </a:tc>
                <a:extLst>
                  <a:ext uri="{0D108BD9-81ED-4DB2-BD59-A6C34878D82A}">
                    <a16:rowId xmlns:a16="http://schemas.microsoft.com/office/drawing/2014/main" xmlns="" val="293674703"/>
                  </a:ext>
                </a:extLst>
              </a:tr>
              <a:tr h="1573002">
                <a:tc>
                  <a:txBody>
                    <a:bodyPr/>
                    <a:lstStyle/>
                    <a:p>
                      <a:r>
                        <a:rPr lang="ru-RU" sz="2000" dirty="0">
                          <a:effectLst/>
                        </a:rPr>
                        <a:t>Базовые процессы СУОТ</a:t>
                      </a: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ru-RU" sz="2400" dirty="0">
                          <a:effectLst/>
                        </a:rPr>
                        <a:t>Проведение специальной оценки условий труда, оценки профессиональных рисков и информирование соискателей и работников об условиях труда и опасностях на рабочем месте</a:t>
                      </a:r>
                      <a:endParaRPr lang="ru-RU"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827998434"/>
                  </a:ext>
                </a:extLst>
              </a:tr>
              <a:tr h="393250">
                <a:tc rowSpan="3">
                  <a:txBody>
                    <a:bodyPr/>
                    <a:lstStyle/>
                    <a:p>
                      <a:r>
                        <a:rPr lang="ru-RU" sz="2000" dirty="0">
                          <a:effectLst/>
                        </a:rPr>
                        <a:t>Процессы по допуску к самостоятельной работе</a:t>
                      </a: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ru-RU" sz="2400" dirty="0">
                          <a:effectLst/>
                        </a:rPr>
                        <a:t>Проведение медосмотров</a:t>
                      </a:r>
                      <a:endParaRPr lang="ru-RU"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4259487819"/>
                  </a:ext>
                </a:extLst>
              </a:tr>
              <a:tr h="1573002">
                <a:tc vMerge="1">
                  <a:txBody>
                    <a:bodyPr/>
                    <a:lstStyle/>
                    <a:p>
                      <a:endParaRPr lang="ru-RU"/>
                    </a:p>
                  </a:txBody>
                  <a:tcPr/>
                </a:tc>
                <a:tc>
                  <a:txBody>
                    <a:bodyPr/>
                    <a:lstStyle/>
                    <a:p>
                      <a:pPr algn="just"/>
                      <a:r>
                        <a:rPr lang="ru-RU" sz="2400" dirty="0">
                          <a:effectLst/>
                        </a:rPr>
                        <a:t>Проведение обучения по охране труда: инструктажей, стажировки, обучения и проверки знаний требований охраны труда, включающего обучение правильному применению СИЗ и оказанию первой помощи</a:t>
                      </a:r>
                      <a:endParaRPr lang="ru-RU"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869414213"/>
                  </a:ext>
                </a:extLst>
              </a:tr>
              <a:tr h="1179752">
                <a:tc vMerge="1">
                  <a:txBody>
                    <a:bodyPr/>
                    <a:lstStyle/>
                    <a:p>
                      <a:endParaRPr lang="ru-RU"/>
                    </a:p>
                  </a:txBody>
                  <a:tcPr/>
                </a:tc>
                <a:tc>
                  <a:txBody>
                    <a:bodyPr/>
                    <a:lstStyle/>
                    <a:p>
                      <a:pPr algn="just"/>
                      <a:r>
                        <a:rPr lang="ru-RU" sz="2400" dirty="0">
                          <a:effectLst/>
                        </a:rPr>
                        <a:t>Обеспечение работников средствами индивидуальной и коллективной защиты, смывающими и обезвреживающими средствами</a:t>
                      </a:r>
                      <a:endParaRPr lang="ru-RU"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514146329"/>
                  </a:ext>
                </a:extLst>
              </a:tr>
            </a:tbl>
          </a:graphicData>
        </a:graphic>
      </p:graphicFrame>
    </p:spTree>
    <p:extLst>
      <p:ext uri="{BB962C8B-B14F-4D97-AF65-F5344CB8AC3E}">
        <p14:creationId xmlns:p14="http://schemas.microsoft.com/office/powerpoint/2010/main" xmlns="" val="5915365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555789" y="187350"/>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Структура Положения о СУОТ</a:t>
            </a:r>
            <a:endParaRPr lang="ru-RU" sz="2800" dirty="0">
              <a:latin typeface="Times New Roman" panose="02020603050405020304" pitchFamily="18" charset="0"/>
              <a:cs typeface="Times New Roman" panose="02020603050405020304" pitchFamily="18" charset="0"/>
            </a:endParaRPr>
          </a:p>
        </p:txBody>
      </p:sp>
      <p:sp>
        <p:nvSpPr>
          <p:cNvPr id="5" name="Rectangle 1"/>
          <p:cNvSpPr>
            <a:spLocks noChangeArrowheads="1"/>
          </p:cNvSpPr>
          <p:nvPr/>
        </p:nvSpPr>
        <p:spPr bwMode="auto">
          <a:xfrm>
            <a:off x="-3119373" y="105883"/>
            <a:ext cx="16555767"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2837754244"/>
              </p:ext>
            </p:extLst>
          </p:nvPr>
        </p:nvGraphicFramePr>
        <p:xfrm>
          <a:off x="496957" y="824948"/>
          <a:ext cx="11241156" cy="5669006"/>
        </p:xfrm>
        <a:graphic>
          <a:graphicData uri="http://schemas.openxmlformats.org/drawingml/2006/table">
            <a:tbl>
              <a:tblPr firstRow="1" firstCol="1" bandRow="1">
                <a:tableStyleId>{5C22544A-7EE6-4342-B048-85BDC9FD1C3A}</a:tableStyleId>
              </a:tblPr>
              <a:tblGrid>
                <a:gridCol w="2997642">
                  <a:extLst>
                    <a:ext uri="{9D8B030D-6E8A-4147-A177-3AD203B41FA5}">
                      <a16:colId xmlns:a16="http://schemas.microsoft.com/office/drawing/2014/main" xmlns="" val="111107719"/>
                    </a:ext>
                  </a:extLst>
                </a:gridCol>
                <a:gridCol w="8243514">
                  <a:extLst>
                    <a:ext uri="{9D8B030D-6E8A-4147-A177-3AD203B41FA5}">
                      <a16:colId xmlns:a16="http://schemas.microsoft.com/office/drawing/2014/main" xmlns="" val="3998911561"/>
                    </a:ext>
                  </a:extLst>
                </a:gridCol>
              </a:tblGrid>
              <a:tr h="765716">
                <a:tc rowSpan="3">
                  <a:txBody>
                    <a:bodyPr/>
                    <a:lstStyle/>
                    <a:p>
                      <a:r>
                        <a:rPr lang="ru-RU" sz="2200" dirty="0">
                          <a:effectLst/>
                        </a:rPr>
                        <a:t>Процессы по обеспечению безопасности работников </a:t>
                      </a:r>
                      <a:endParaRPr lang="ru-RU" sz="2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u-RU" sz="2200" dirty="0">
                          <a:effectLst/>
                        </a:rPr>
                        <a:t>Обеспечение безопасности работников при эксплуатации оборудования, применяемых инструментов, сырья </a:t>
                      </a:r>
                      <a:endParaRPr lang="ru-RU" sz="2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696693288"/>
                  </a:ext>
                </a:extLst>
              </a:tr>
              <a:tr h="823940">
                <a:tc vMerge="1">
                  <a:txBody>
                    <a:bodyPr/>
                    <a:lstStyle/>
                    <a:p>
                      <a:endParaRPr lang="ru-RU"/>
                    </a:p>
                  </a:txBody>
                  <a:tcPr/>
                </a:tc>
                <a:tc>
                  <a:txBody>
                    <a:bodyPr/>
                    <a:lstStyle/>
                    <a:p>
                      <a:pPr algn="just"/>
                      <a:r>
                        <a:rPr lang="ru-RU" sz="2200" dirty="0">
                          <a:effectLst/>
                        </a:rPr>
                        <a:t>Обеспечение безопасности работников при эксплуатации зданий и сооружений и осуществлении технологических процессов</a:t>
                      </a:r>
                      <a:endParaRPr lang="ru-RU" sz="2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295890039"/>
                  </a:ext>
                </a:extLst>
              </a:tr>
              <a:tr h="823940">
                <a:tc vMerge="1">
                  <a:txBody>
                    <a:bodyPr/>
                    <a:lstStyle/>
                    <a:p>
                      <a:endParaRPr lang="ru-RU"/>
                    </a:p>
                  </a:txBody>
                  <a:tcPr/>
                </a:tc>
                <a:tc>
                  <a:txBody>
                    <a:bodyPr/>
                    <a:lstStyle/>
                    <a:p>
                      <a:pPr algn="just"/>
                      <a:r>
                        <a:rPr lang="ru-RU" sz="2200" dirty="0">
                          <a:effectLst/>
                        </a:rPr>
                        <a:t>Обеспечение безопасности при допуске подрядных организаций к производству работ на территории, в зданиях и сооружениях </a:t>
                      </a:r>
                      <a:endParaRPr lang="ru-RU" sz="2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397243700"/>
                  </a:ext>
                </a:extLst>
              </a:tr>
              <a:tr h="382858">
                <a:tc rowSpan="5">
                  <a:txBody>
                    <a:bodyPr/>
                    <a:lstStyle/>
                    <a:p>
                      <a:r>
                        <a:rPr lang="ru-RU" sz="2200" dirty="0">
                          <a:effectLst/>
                        </a:rPr>
                        <a:t>Сопутствующие процессы</a:t>
                      </a:r>
                      <a:endParaRPr lang="ru-RU" sz="2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ru-RU" sz="2200" dirty="0">
                          <a:effectLst/>
                        </a:rPr>
                        <a:t>Санитарно-бытовое обеспечение работников</a:t>
                      </a:r>
                      <a:endParaRPr lang="ru-RU" sz="2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059559460"/>
                  </a:ext>
                </a:extLst>
              </a:tr>
              <a:tr h="382858">
                <a:tc vMerge="1">
                  <a:txBody>
                    <a:bodyPr/>
                    <a:lstStyle/>
                    <a:p>
                      <a:endParaRPr lang="ru-RU"/>
                    </a:p>
                  </a:txBody>
                  <a:tcPr/>
                </a:tc>
                <a:tc>
                  <a:txBody>
                    <a:bodyPr/>
                    <a:lstStyle/>
                    <a:p>
                      <a:pPr algn="just"/>
                      <a:r>
                        <a:rPr lang="ru-RU" sz="2200" dirty="0">
                          <a:effectLst/>
                        </a:rPr>
                        <a:t>Выдача молока или других равноценных продуктов</a:t>
                      </a:r>
                      <a:endParaRPr lang="ru-RU" sz="2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673150307"/>
                  </a:ext>
                </a:extLst>
              </a:tr>
              <a:tr h="382858">
                <a:tc vMerge="1">
                  <a:txBody>
                    <a:bodyPr/>
                    <a:lstStyle/>
                    <a:p>
                      <a:endParaRPr lang="ru-RU"/>
                    </a:p>
                  </a:txBody>
                  <a:tcPr/>
                </a:tc>
                <a:tc>
                  <a:txBody>
                    <a:bodyPr/>
                    <a:lstStyle/>
                    <a:p>
                      <a:pPr algn="just"/>
                      <a:r>
                        <a:rPr lang="ru-RU" sz="2200" dirty="0">
                          <a:effectLst/>
                        </a:rPr>
                        <a:t>Обеспечение обязательного социального страхования</a:t>
                      </a:r>
                      <a:endParaRPr lang="ru-RU" sz="2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55002423"/>
                  </a:ext>
                </a:extLst>
              </a:tr>
              <a:tr h="382858">
                <a:tc vMerge="1">
                  <a:txBody>
                    <a:bodyPr/>
                    <a:lstStyle/>
                    <a:p>
                      <a:endParaRPr lang="ru-RU"/>
                    </a:p>
                  </a:txBody>
                  <a:tcPr/>
                </a:tc>
                <a:tc>
                  <a:txBody>
                    <a:bodyPr/>
                    <a:lstStyle/>
                    <a:p>
                      <a:pPr algn="just"/>
                      <a:r>
                        <a:rPr lang="ru-RU" sz="2200" dirty="0">
                          <a:effectLst/>
                        </a:rPr>
                        <a:t>Обеспечение лечебно-профилактическим питанием</a:t>
                      </a:r>
                      <a:endParaRPr lang="ru-RU" sz="2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3788387223"/>
                  </a:ext>
                </a:extLst>
              </a:tr>
              <a:tr h="382858">
                <a:tc vMerge="1">
                  <a:txBody>
                    <a:bodyPr/>
                    <a:lstStyle/>
                    <a:p>
                      <a:endParaRPr lang="ru-RU"/>
                    </a:p>
                  </a:txBody>
                  <a:tcPr/>
                </a:tc>
                <a:tc>
                  <a:txBody>
                    <a:bodyPr/>
                    <a:lstStyle/>
                    <a:p>
                      <a:pPr algn="just"/>
                      <a:r>
                        <a:rPr lang="ru-RU" sz="2200" dirty="0">
                          <a:effectLst/>
                        </a:rPr>
                        <a:t>Соблюдение режима труда и отдыха</a:t>
                      </a:r>
                      <a:endParaRPr lang="ru-RU" sz="2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215922702"/>
                  </a:ext>
                </a:extLst>
              </a:tr>
              <a:tr h="382858">
                <a:tc rowSpan="2">
                  <a:txBody>
                    <a:bodyPr/>
                    <a:lstStyle/>
                    <a:p>
                      <a:r>
                        <a:rPr lang="ru-RU" sz="2200">
                          <a:effectLst/>
                        </a:rPr>
                        <a:t>Процессы реагирования на неблагоприятные ситуации</a:t>
                      </a:r>
                      <a:endParaRPr lang="ru-RU" sz="2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ru-RU" sz="2200" dirty="0">
                          <a:effectLst/>
                        </a:rPr>
                        <a:t>Реагирование на аварийные ситуации</a:t>
                      </a:r>
                      <a:endParaRPr lang="ru-RU" sz="2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596461571"/>
                  </a:ext>
                </a:extLst>
              </a:tr>
              <a:tr h="765716">
                <a:tc vMerge="1">
                  <a:txBody>
                    <a:bodyPr/>
                    <a:lstStyle/>
                    <a:p>
                      <a:endParaRPr lang="ru-RU"/>
                    </a:p>
                  </a:txBody>
                  <a:tcPr/>
                </a:tc>
                <a:tc>
                  <a:txBody>
                    <a:bodyPr/>
                    <a:lstStyle/>
                    <a:p>
                      <a:pPr algn="just"/>
                      <a:r>
                        <a:rPr lang="ru-RU" sz="2200" dirty="0">
                          <a:effectLst/>
                        </a:rPr>
                        <a:t>Реагирование на микротравмы, несчастные случаи и профессиональные заболевания</a:t>
                      </a:r>
                      <a:endParaRPr lang="ru-RU" sz="2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435332871"/>
                  </a:ext>
                </a:extLst>
              </a:tr>
            </a:tbl>
          </a:graphicData>
        </a:graphic>
      </p:graphicFrame>
    </p:spTree>
    <p:extLst>
      <p:ext uri="{BB962C8B-B14F-4D97-AF65-F5344CB8AC3E}">
        <p14:creationId xmlns:p14="http://schemas.microsoft.com/office/powerpoint/2010/main" xmlns="" val="18488047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Программа семинара</a:t>
            </a:r>
            <a:endParaRPr lang="ru-RU" dirty="0"/>
          </a:p>
        </p:txBody>
      </p:sp>
      <p:sp>
        <p:nvSpPr>
          <p:cNvPr id="3" name="Объект 2"/>
          <p:cNvSpPr>
            <a:spLocks noGrp="1"/>
          </p:cNvSpPr>
          <p:nvPr>
            <p:ph idx="1"/>
          </p:nvPr>
        </p:nvSpPr>
        <p:spPr>
          <a:xfrm>
            <a:off x="920496" y="1597025"/>
            <a:ext cx="10515600" cy="4351338"/>
          </a:xfrm>
        </p:spPr>
        <p:txBody>
          <a:bodyPr>
            <a:normAutofit fontScale="92500" lnSpcReduction="20000"/>
          </a:bodyPr>
          <a:lstStyle/>
          <a:p>
            <a:pPr marL="0" indent="0">
              <a:buNone/>
            </a:pPr>
            <a:r>
              <a:rPr lang="ru-RU" b="1" dirty="0"/>
              <a:t>3. Новый порядок обучения и проверки знаний требований охраны труда</a:t>
            </a:r>
          </a:p>
          <a:p>
            <a:pPr lvl="0"/>
            <a:r>
              <a:rPr lang="ru-RU" dirty="0"/>
              <a:t>Новые виды обучения по охране труда: кто и как обязан провести, чтобы не нарушить требования закона.</a:t>
            </a:r>
          </a:p>
          <a:p>
            <a:pPr lvl="0"/>
            <a:r>
              <a:rPr lang="ru-RU" dirty="0"/>
              <a:t>Системный мониторинг в рамках специальной оценки условий труда и оценки профессиональных рисков: как организовать по новым правилам.</a:t>
            </a:r>
          </a:p>
          <a:p>
            <a:pPr lvl="0"/>
            <a:r>
              <a:rPr lang="ru-RU" dirty="0"/>
              <a:t>В какие сроки и по каким программам нужно будет проводить обучение по охране труда с 1 сентября 2022 года.</a:t>
            </a:r>
          </a:p>
          <a:p>
            <a:pPr lvl="0"/>
            <a:r>
              <a:rPr lang="ru-RU" dirty="0"/>
              <a:t>Что изменилось в порядке проведения инструктажей в организации. Кого и как освободить от их прохождения.</a:t>
            </a:r>
          </a:p>
          <a:p>
            <a:pPr lvl="0"/>
            <a:r>
              <a:rPr lang="ru-RU" dirty="0"/>
              <a:t>Как нужно будет определять тех, кто обязан пройти стажировку на рабочем месте.</a:t>
            </a:r>
          </a:p>
          <a:p>
            <a:endParaRPr lang="ru-RU" dirty="0"/>
          </a:p>
          <a:p>
            <a:pPr marL="0" indent="0">
              <a:buNone/>
            </a:pPr>
            <a:endParaRPr lang="ru-RU" dirty="0"/>
          </a:p>
        </p:txBody>
      </p:sp>
    </p:spTree>
    <p:extLst>
      <p:ext uri="{BB962C8B-B14F-4D97-AF65-F5344CB8AC3E}">
        <p14:creationId xmlns:p14="http://schemas.microsoft.com/office/powerpoint/2010/main" xmlns="" val="22105232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1012379" y="1254155"/>
            <a:ext cx="10457378" cy="4183408"/>
          </a:xfrm>
        </p:spPr>
        <p:txBody>
          <a:bodyPr>
            <a:noAutofit/>
          </a:bodyPr>
          <a:lstStyle/>
          <a:p>
            <a:pPr marL="0" indent="0">
              <a:buNone/>
            </a:pPr>
            <a:r>
              <a:rPr lang="ru-RU" dirty="0">
                <a:latin typeface="Times New Roman" panose="02020603050405020304" pitchFamily="18" charset="0"/>
                <a:cs typeface="Times New Roman" panose="02020603050405020304" pitchFamily="18" charset="0"/>
              </a:rPr>
              <a:t>Статья 219. Обучение по охране труда</a:t>
            </a:r>
          </a:p>
          <a:p>
            <a:pPr marL="0" indent="0">
              <a:buNone/>
            </a:pPr>
            <a:r>
              <a:rPr lang="ru-RU" dirty="0" smtClean="0">
                <a:latin typeface="Times New Roman" panose="02020603050405020304" pitchFamily="18" charset="0"/>
                <a:cs typeface="Times New Roman" panose="02020603050405020304" pitchFamily="18" charset="0"/>
              </a:rPr>
              <a:t>Обучение </a:t>
            </a:r>
            <a:r>
              <a:rPr lang="ru-RU" dirty="0">
                <a:latin typeface="Times New Roman" panose="02020603050405020304" pitchFamily="18" charset="0"/>
                <a:cs typeface="Times New Roman" panose="02020603050405020304" pitchFamily="18" charset="0"/>
              </a:rPr>
              <a:t>по охране труда - процесс получения работниками, в том числе руководителями организаций, а также работодателями - индивидуальными предпринимателями знаний, умений, навыков, позволяющих формировать и развивать необходимые компетенции с целью обеспечения безопасности труда, сохранения жизни и здоровья. Работники, в том числе руководители организаций, и работодатели - индивидуальные предприниматели обязаны проходить обучение по охране труда и проверку знания требований охраны труда.</a:t>
            </a:r>
          </a:p>
          <a:p>
            <a:pPr marL="0" indent="0">
              <a:buNone/>
            </a:pPr>
            <a:endParaRPr lang="ru-RU" sz="14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954157" y="332992"/>
            <a:ext cx="9565715" cy="575729"/>
          </a:xfrm>
        </p:spPr>
        <p:txBody>
          <a:bodyPr>
            <a:noAutofit/>
          </a:bodyPr>
          <a:lstStyle/>
          <a:p>
            <a:r>
              <a:rPr lang="ru-RU" sz="3600" b="1" dirty="0">
                <a:latin typeface="Times New Roman" panose="02020603050405020304" pitchFamily="18" charset="0"/>
                <a:cs typeface="Times New Roman" panose="02020603050405020304" pitchFamily="18" charset="0"/>
              </a:rPr>
              <a:t>Новый порядок обучения с 1 сентября 2022 г.</a:t>
            </a:r>
            <a:endParaRPr lang="ru-RU"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3234448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526774" y="908721"/>
            <a:ext cx="11241155" cy="4183408"/>
          </a:xfrm>
        </p:spPr>
        <p:txBody>
          <a:bodyPr>
            <a:noAutofit/>
          </a:bodyPr>
          <a:lstStyle/>
          <a:p>
            <a:pPr marL="0" indent="0">
              <a:buNone/>
            </a:pPr>
            <a:r>
              <a:rPr lang="ru-RU" sz="2400" dirty="0">
                <a:latin typeface="Times New Roman" panose="02020603050405020304" pitchFamily="18" charset="0"/>
                <a:cs typeface="Times New Roman" panose="02020603050405020304" pitchFamily="18" charset="0"/>
              </a:rPr>
              <a:t>Обучение по охране труда предусматривает получение знаний, умений и навыков в ходе проведения:</a:t>
            </a:r>
          </a:p>
          <a:p>
            <a:pPr marL="0" indent="0">
              <a:buNone/>
            </a:pPr>
            <a:r>
              <a:rPr lang="ru-RU" sz="2400" dirty="0">
                <a:latin typeface="Times New Roman" panose="02020603050405020304" pitchFamily="18" charset="0"/>
                <a:cs typeface="Times New Roman" panose="02020603050405020304" pitchFamily="18" charset="0"/>
              </a:rPr>
              <a:t>инструктажей по охране труда;</a:t>
            </a:r>
          </a:p>
          <a:p>
            <a:pPr marL="0" indent="0">
              <a:buNone/>
            </a:pPr>
            <a:r>
              <a:rPr lang="ru-RU" sz="2400" dirty="0">
                <a:solidFill>
                  <a:srgbClr val="FF0000"/>
                </a:solidFill>
                <a:latin typeface="Times New Roman" panose="02020603050405020304" pitchFamily="18" charset="0"/>
                <a:cs typeface="Times New Roman" panose="02020603050405020304" pitchFamily="18" charset="0"/>
              </a:rPr>
              <a:t>стажировки на рабочем месте (для определенных категорий работников);</a:t>
            </a:r>
          </a:p>
          <a:p>
            <a:pPr marL="0" indent="0">
              <a:buNone/>
            </a:pPr>
            <a:r>
              <a:rPr lang="ru-RU" sz="2400" dirty="0">
                <a:solidFill>
                  <a:srgbClr val="FF0000"/>
                </a:solidFill>
                <a:latin typeface="Times New Roman" panose="02020603050405020304" pitchFamily="18" charset="0"/>
                <a:cs typeface="Times New Roman" panose="02020603050405020304" pitchFamily="18" charset="0"/>
              </a:rPr>
              <a:t>обучения по оказанию первой помощи пострадавшим;</a:t>
            </a:r>
          </a:p>
          <a:p>
            <a:pPr marL="0" indent="0">
              <a:buNone/>
            </a:pPr>
            <a:r>
              <a:rPr lang="ru-RU" sz="2400" dirty="0">
                <a:solidFill>
                  <a:srgbClr val="FF0000"/>
                </a:solidFill>
                <a:latin typeface="Times New Roman" panose="02020603050405020304" pitchFamily="18" charset="0"/>
                <a:cs typeface="Times New Roman" panose="02020603050405020304" pitchFamily="18" charset="0"/>
              </a:rPr>
              <a:t>обучения по использованию (применению) средств индивидуальной </a:t>
            </a:r>
            <a:r>
              <a:rPr lang="ru-RU" sz="2400" dirty="0" smtClean="0">
                <a:solidFill>
                  <a:srgbClr val="FF0000"/>
                </a:solidFill>
                <a:latin typeface="Times New Roman" panose="02020603050405020304" pitchFamily="18" charset="0"/>
                <a:cs typeface="Times New Roman" panose="02020603050405020304" pitchFamily="18" charset="0"/>
              </a:rPr>
              <a:t>защиты;</a:t>
            </a:r>
            <a:endParaRPr lang="ru-RU" sz="2400" dirty="0">
              <a:solidFill>
                <a:srgbClr val="FF0000"/>
              </a:solidFill>
              <a:latin typeface="Times New Roman" panose="02020603050405020304" pitchFamily="18" charset="0"/>
              <a:cs typeface="Times New Roman" panose="02020603050405020304" pitchFamily="18" charset="0"/>
            </a:endParaRPr>
          </a:p>
          <a:p>
            <a:pPr marL="0" indent="0">
              <a:buNone/>
            </a:pPr>
            <a:r>
              <a:rPr lang="ru-RU" sz="2400" dirty="0">
                <a:latin typeface="Times New Roman" panose="02020603050405020304" pitchFamily="18" charset="0"/>
                <a:cs typeface="Times New Roman" panose="02020603050405020304" pitchFamily="18" charset="0"/>
              </a:rPr>
              <a:t>обучения по охране труда у работодателя, в том числе обучения безопасным методам и приемам выполнения работ, или в организациях, оказывающих услуги по проведению обучения по охране труда.</a:t>
            </a:r>
          </a:p>
          <a:p>
            <a:pPr marL="0" indent="0">
              <a:buNone/>
            </a:pPr>
            <a:r>
              <a:rPr lang="ru-RU" sz="2400" dirty="0">
                <a:latin typeface="Times New Roman" panose="02020603050405020304" pitchFamily="18" charset="0"/>
                <a:cs typeface="Times New Roman" panose="02020603050405020304" pitchFamily="18" charset="0"/>
              </a:rPr>
              <a:t>См. Постановление Правительства РФ от 24.12.2021 № 2464 "О порядке обучения по охране труда и проверки знания требований охраны труда" (вместе с "Правилами обучения по охране труда и проверки знания требований охраны труда")</a:t>
            </a:r>
          </a:p>
          <a:p>
            <a:pPr marL="0" indent="0">
              <a:buNone/>
            </a:pPr>
            <a:endParaRPr lang="ru-RU" sz="14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354181"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Новый порядок обучения с 1 сентября 2022 г.</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60338388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526774" y="908721"/>
            <a:ext cx="11241155" cy="4183408"/>
          </a:xfrm>
        </p:spPr>
        <p:txBody>
          <a:bodyPr>
            <a:noAutofit/>
          </a:bodyPr>
          <a:lstStyle/>
          <a:p>
            <a:pPr marL="0" indent="0">
              <a:buNone/>
            </a:pPr>
            <a:r>
              <a:rPr lang="ru-RU" sz="2400" dirty="0" smtClean="0">
                <a:latin typeface="Times New Roman" panose="02020603050405020304" pitchFamily="18" charset="0"/>
                <a:cs typeface="Times New Roman" panose="02020603050405020304" pitchFamily="18" charset="0"/>
              </a:rPr>
              <a:t>Обучение по использованию (применению) средств индивидуальной защиты проводится не реже одного раза в 3 года.</a:t>
            </a:r>
          </a:p>
          <a:p>
            <a:pPr marL="0" indent="0">
              <a:buNone/>
            </a:pPr>
            <a:endParaRPr lang="ru-RU" sz="14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354181"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Новый порядок обучения с 1 сентября 2022 г.</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53508975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566531" y="1415617"/>
            <a:ext cx="11241155" cy="4756584"/>
          </a:xfrm>
        </p:spPr>
        <p:txBody>
          <a:bodyPr>
            <a:noAutofit/>
          </a:bodyPr>
          <a:lstStyle/>
          <a:p>
            <a:pPr marL="0" indent="0">
              <a:buNone/>
            </a:pPr>
            <a:r>
              <a:rPr lang="ru-RU" sz="2400" dirty="0" smtClean="0">
                <a:latin typeface="Times New Roman" panose="02020603050405020304" pitchFamily="18" charset="0"/>
                <a:cs typeface="Times New Roman" panose="02020603050405020304" pitchFamily="18" charset="0"/>
              </a:rPr>
              <a:t>Модуль </a:t>
            </a:r>
            <a:r>
              <a:rPr lang="ru-RU" sz="2400" dirty="0" smtClean="0">
                <a:solidFill>
                  <a:srgbClr val="FF0000"/>
                </a:solidFill>
                <a:latin typeface="Times New Roman" panose="02020603050405020304" pitchFamily="18" charset="0"/>
                <a:cs typeface="Times New Roman" panose="02020603050405020304" pitchFamily="18" charset="0"/>
              </a:rPr>
              <a:t>а</a:t>
            </a:r>
            <a:r>
              <a:rPr lang="ru-RU" sz="2400" dirty="0" smtClean="0">
                <a:latin typeface="Times New Roman" panose="02020603050405020304" pitchFamily="18" charset="0"/>
                <a:cs typeface="Times New Roman" panose="02020603050405020304" pitchFamily="18" charset="0"/>
              </a:rPr>
              <a:t>. Программа обучения по общим вопросам охраны труда и функционирования системы управления охраной труда продолжительностью не менее 16 часов;</a:t>
            </a:r>
          </a:p>
          <a:p>
            <a:pPr marL="0" indent="0">
              <a:buNone/>
            </a:pPr>
            <a:r>
              <a:rPr lang="ru-RU" sz="2400" dirty="0" smtClean="0">
                <a:latin typeface="Times New Roman" panose="02020603050405020304" pitchFamily="18" charset="0"/>
                <a:cs typeface="Times New Roman" panose="02020603050405020304" pitchFamily="18" charset="0"/>
              </a:rPr>
              <a:t>Модуль</a:t>
            </a:r>
            <a:r>
              <a:rPr lang="ru-RU" sz="2400" dirty="0" smtClean="0">
                <a:solidFill>
                  <a:srgbClr val="FF0000"/>
                </a:solidFill>
                <a:latin typeface="Times New Roman" panose="02020603050405020304" pitchFamily="18" charset="0"/>
                <a:cs typeface="Times New Roman" panose="02020603050405020304" pitchFamily="18" charset="0"/>
              </a:rPr>
              <a:t> б</a:t>
            </a:r>
            <a:r>
              <a:rPr lang="ru-RU" sz="2400" dirty="0" smtClean="0">
                <a:latin typeface="Times New Roman" panose="02020603050405020304" pitchFamily="18" charset="0"/>
                <a:cs typeface="Times New Roman" panose="02020603050405020304" pitchFamily="18" charset="0"/>
              </a:rPr>
              <a:t>.  Программе обучения безопасным методам и приемам выполнения работ при воздействии вредных и (или) опасных производственных факторов, источников опасности, идентифицированных в рамках специальной оценки условий труда и оценки профессиональных рисков, продолжительностью не менее 16 часов;</a:t>
            </a:r>
          </a:p>
          <a:p>
            <a:pPr marL="0" indent="0">
              <a:buNone/>
            </a:pPr>
            <a:r>
              <a:rPr lang="ru-RU" sz="2400" dirty="0" smtClean="0">
                <a:latin typeface="Times New Roman" panose="02020603050405020304" pitchFamily="18" charset="0"/>
                <a:cs typeface="Times New Roman" panose="02020603050405020304" pitchFamily="18" charset="0"/>
              </a:rPr>
              <a:t>Модуль </a:t>
            </a:r>
            <a:r>
              <a:rPr lang="ru-RU" sz="2400" dirty="0" smtClean="0">
                <a:solidFill>
                  <a:srgbClr val="FF0000"/>
                </a:solidFill>
                <a:latin typeface="Times New Roman" panose="02020603050405020304" pitchFamily="18" charset="0"/>
                <a:cs typeface="Times New Roman" panose="02020603050405020304" pitchFamily="18" charset="0"/>
              </a:rPr>
              <a:t>в</a:t>
            </a:r>
            <a:r>
              <a:rPr lang="ru-RU" sz="2400" dirty="0" smtClean="0">
                <a:latin typeface="Times New Roman" panose="02020603050405020304" pitchFamily="18" charset="0"/>
                <a:cs typeface="Times New Roman" panose="02020603050405020304" pitchFamily="18" charset="0"/>
              </a:rPr>
              <a:t>. Программа обучения безопасным методам и приемам выполнения работ повышенной опасности, к которым предъявляются дополнительные требования в соответствии с нормативными правовыми актами, содержащими государственные нормативные требования охраны труда.</a:t>
            </a:r>
          </a:p>
          <a:p>
            <a:pPr marL="0" indent="0">
              <a:buNone/>
            </a:pPr>
            <a:endParaRPr lang="ru-RU" sz="14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354181" y="332992"/>
            <a:ext cx="8496944" cy="575729"/>
          </a:xfrm>
        </p:spPr>
        <p:txBody>
          <a:bodyPr>
            <a:noAutofit/>
          </a:bodyPr>
          <a:lstStyle/>
          <a:p>
            <a:r>
              <a:rPr lang="ru-RU" sz="2800" b="1" dirty="0" smtClean="0">
                <a:latin typeface="Times New Roman" panose="02020603050405020304" pitchFamily="18" charset="0"/>
                <a:cs typeface="Times New Roman" panose="02020603050405020304" pitchFamily="18" charset="0"/>
              </a:rPr>
              <a:t>Программы обучения требованиям охраны труда </a:t>
            </a:r>
            <a:br>
              <a:rPr lang="ru-RU" sz="2800" b="1"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с </a:t>
            </a:r>
            <a:r>
              <a:rPr lang="ru-RU" sz="2800" b="1" dirty="0">
                <a:latin typeface="Times New Roman" panose="02020603050405020304" pitchFamily="18" charset="0"/>
                <a:cs typeface="Times New Roman" panose="02020603050405020304" pitchFamily="18" charset="0"/>
              </a:rPr>
              <a:t>1 сентября 2022 г.</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960160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1063487" y="1556792"/>
            <a:ext cx="10326756" cy="4183408"/>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Вводится запрет на работу в опасных условиях труда. Работодатель обязан приостановить работу, если по результатам спецоценки условиям труда на рабочем месте присвоен 4 й класс. При этом в случае выявления такой опасности на рабочих местах за работниками на время приостановки работ сохраняется место (должность) и средний заработок. Возобновить деятельность можно только после получения результатов повторной спецоценки, которая подтвердит снижение уровня опасности.</a:t>
            </a: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863220" y="476673"/>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Причина изменений в трудовом законодательстве по охране труда</a:t>
            </a:r>
          </a:p>
        </p:txBody>
      </p:sp>
    </p:spTree>
    <p:extLst>
      <p:ext uri="{BB962C8B-B14F-4D97-AF65-F5344CB8AC3E}">
        <p14:creationId xmlns:p14="http://schemas.microsoft.com/office/powerpoint/2010/main" xmlns="" val="181077665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xmlns="" val="4107567902"/>
              </p:ext>
            </p:extLst>
          </p:nvPr>
        </p:nvGraphicFramePr>
        <p:xfrm>
          <a:off x="487017" y="926659"/>
          <a:ext cx="11310732" cy="5265420"/>
        </p:xfrm>
        <a:graphic>
          <a:graphicData uri="http://schemas.openxmlformats.org/drawingml/2006/table">
            <a:tbl>
              <a:tblPr>
                <a:tableStyleId>{5C22544A-7EE6-4342-B048-85BDC9FD1C3A}</a:tableStyleId>
              </a:tblPr>
              <a:tblGrid>
                <a:gridCol w="3220735">
                  <a:extLst>
                    <a:ext uri="{9D8B030D-6E8A-4147-A177-3AD203B41FA5}">
                      <a16:colId xmlns:a16="http://schemas.microsoft.com/office/drawing/2014/main" xmlns="" val="1197618459"/>
                    </a:ext>
                  </a:extLst>
                </a:gridCol>
                <a:gridCol w="3358112">
                  <a:extLst>
                    <a:ext uri="{9D8B030D-6E8A-4147-A177-3AD203B41FA5}">
                      <a16:colId xmlns:a16="http://schemas.microsoft.com/office/drawing/2014/main" xmlns="" val="433664904"/>
                    </a:ext>
                  </a:extLst>
                </a:gridCol>
                <a:gridCol w="4731885">
                  <a:extLst>
                    <a:ext uri="{9D8B030D-6E8A-4147-A177-3AD203B41FA5}">
                      <a16:colId xmlns:a16="http://schemas.microsoft.com/office/drawing/2014/main" xmlns="" val="2404341923"/>
                    </a:ext>
                  </a:extLst>
                </a:gridCol>
              </a:tblGrid>
              <a:tr h="1473983">
                <a:tc>
                  <a:txBody>
                    <a:bodyPr/>
                    <a:lstStyle/>
                    <a:p>
                      <a:pPr algn="ctr" fontAlgn="t"/>
                      <a:r>
                        <a:rPr lang="ru-RU" sz="1600" b="1" u="none" strike="noStrike" dirty="0">
                          <a:solidFill>
                            <a:schemeClr val="bg1"/>
                          </a:solidFill>
                          <a:effectLst/>
                        </a:rPr>
                        <a:t>Модуль А. Программа обучения по общим вопросам охраны труда и функционирования системы управления охраной труда </a:t>
                      </a:r>
                      <a:endParaRPr lang="ru-RU" sz="1600" b="1" i="0" u="none" strike="noStrike" dirty="0">
                        <a:solidFill>
                          <a:schemeClr val="bg1"/>
                        </a:solidFill>
                        <a:effectLst/>
                        <a:latin typeface="Times New Roman" panose="02020603050405020304" pitchFamily="18" charset="0"/>
                      </a:endParaRPr>
                    </a:p>
                  </a:txBody>
                  <a:tcPr marL="7620" marR="7620" marT="7620" marB="0">
                    <a:solidFill>
                      <a:schemeClr val="accent1"/>
                    </a:solidFill>
                  </a:tcPr>
                </a:tc>
                <a:tc>
                  <a:txBody>
                    <a:bodyPr/>
                    <a:lstStyle/>
                    <a:p>
                      <a:pPr algn="ctr" fontAlgn="t"/>
                      <a:r>
                        <a:rPr lang="ru-RU" sz="1600" b="1" u="none" strike="noStrike" dirty="0">
                          <a:solidFill>
                            <a:schemeClr val="bg1"/>
                          </a:solidFill>
                          <a:effectLst/>
                        </a:rPr>
                        <a:t>Модуль Б.  Программа обучения безопасным методам и приемам выполнения работ при воздействии вредных и (или) опасных производственных факторов, источников опасности, идентифицированных в рамках специальной оценки условий труда и оценки профессиональных рисков</a:t>
                      </a:r>
                      <a:endParaRPr lang="ru-RU" sz="1600" b="1" i="0" u="none" strike="noStrike" dirty="0">
                        <a:solidFill>
                          <a:schemeClr val="bg1"/>
                        </a:solidFill>
                        <a:effectLst/>
                        <a:latin typeface="Times New Roman" panose="02020603050405020304" pitchFamily="18" charset="0"/>
                      </a:endParaRPr>
                    </a:p>
                  </a:txBody>
                  <a:tcPr marL="7620" marR="7620" marT="7620" marB="0">
                    <a:solidFill>
                      <a:schemeClr val="accent1"/>
                    </a:solidFill>
                  </a:tcPr>
                </a:tc>
                <a:tc>
                  <a:txBody>
                    <a:bodyPr/>
                    <a:lstStyle/>
                    <a:p>
                      <a:pPr algn="ctr" fontAlgn="t"/>
                      <a:r>
                        <a:rPr lang="ru-RU" sz="1600" b="1" u="none" strike="noStrike" dirty="0">
                          <a:solidFill>
                            <a:schemeClr val="bg1"/>
                          </a:solidFill>
                          <a:effectLst/>
                        </a:rPr>
                        <a:t>Модуль В. Программа обучения безопасным методам и приемам выполнения работ повышенной опасности, к которым предъявляются дополнительные требования в соответствии с нормативными правовыми актами, содержащими государственные нормативные требования охраны труда</a:t>
                      </a:r>
                      <a:endParaRPr lang="ru-RU" sz="1600" b="1" i="0" u="none" strike="noStrike" dirty="0">
                        <a:solidFill>
                          <a:schemeClr val="bg1"/>
                        </a:solidFill>
                        <a:effectLst/>
                        <a:latin typeface="Times New Roman" panose="02020603050405020304" pitchFamily="18" charset="0"/>
                      </a:endParaRPr>
                    </a:p>
                  </a:txBody>
                  <a:tcPr marL="7620" marR="7620" marT="7620" marB="0">
                    <a:solidFill>
                      <a:schemeClr val="accent1"/>
                    </a:solidFill>
                  </a:tcPr>
                </a:tc>
                <a:extLst>
                  <a:ext uri="{0D108BD9-81ED-4DB2-BD59-A6C34878D82A}">
                    <a16:rowId xmlns:a16="http://schemas.microsoft.com/office/drawing/2014/main" xmlns="" val="1270027386"/>
                  </a:ext>
                </a:extLst>
              </a:tr>
              <a:tr h="1519197">
                <a:tc>
                  <a:txBody>
                    <a:bodyPr/>
                    <a:lstStyle/>
                    <a:p>
                      <a:pPr algn="l" fontAlgn="t"/>
                      <a:r>
                        <a:rPr lang="ru-RU" sz="1600" b="1" u="none" strike="noStrike" dirty="0">
                          <a:effectLst/>
                        </a:rPr>
                        <a:t>руководитель организации), заместители руководителя организации, на которых приказом работодателя возложены обязанности по охране труда, руководители филиалов и их заместители, на которых приказом работодателя возложены обязанности по охране труда. </a:t>
                      </a:r>
                      <a:endParaRPr lang="ru-RU" sz="1600" b="1" i="0" u="none" strike="noStrike" dirty="0">
                        <a:solidFill>
                          <a:srgbClr val="FF0000"/>
                        </a:solidFill>
                        <a:effectLst/>
                        <a:latin typeface="Times New Roman" panose="02020603050405020304" pitchFamily="18" charset="0"/>
                      </a:endParaRPr>
                    </a:p>
                  </a:txBody>
                  <a:tcPr marL="7620" marR="7620" marT="7620" marB="0"/>
                </a:tc>
                <a:tc rowSpan="2">
                  <a:txBody>
                    <a:bodyPr/>
                    <a:lstStyle/>
                    <a:p>
                      <a:pPr algn="l" fontAlgn="t"/>
                      <a:r>
                        <a:rPr lang="ru-RU" sz="1600" u="none" strike="noStrike" dirty="0">
                          <a:effectLst/>
                        </a:rPr>
                        <a:t> </a:t>
                      </a:r>
                      <a:endParaRPr lang="ru-RU" sz="1600" b="0" i="0" u="none" strike="noStrike" dirty="0">
                        <a:solidFill>
                          <a:srgbClr val="000000"/>
                        </a:solidFill>
                        <a:effectLst/>
                        <a:latin typeface="Times New Roman" panose="02020603050405020304" pitchFamily="18" charset="0"/>
                      </a:endParaRPr>
                    </a:p>
                  </a:txBody>
                  <a:tcPr marL="7620" marR="7620" marT="7620" marB="0"/>
                </a:tc>
                <a:tc rowSpan="2">
                  <a:txBody>
                    <a:bodyPr/>
                    <a:lstStyle/>
                    <a:p>
                      <a:pPr algn="l" fontAlgn="t"/>
                      <a:r>
                        <a:rPr lang="ru-RU" sz="1600" u="none" strike="noStrike" dirty="0">
                          <a:effectLst/>
                        </a:rPr>
                        <a:t> </a:t>
                      </a:r>
                      <a:endParaRPr lang="ru-RU" sz="1600" b="0" i="0" u="none" strike="noStrike" dirty="0">
                        <a:solidFill>
                          <a:srgbClr val="000000"/>
                        </a:solidFill>
                        <a:effectLst/>
                        <a:latin typeface="Times New Roman" panose="02020603050405020304" pitchFamily="18" charset="0"/>
                      </a:endParaRPr>
                    </a:p>
                  </a:txBody>
                  <a:tcPr marL="7620" marR="7620" marT="7620" marB="0"/>
                </a:tc>
                <a:extLst>
                  <a:ext uri="{0D108BD9-81ED-4DB2-BD59-A6C34878D82A}">
                    <a16:rowId xmlns:a16="http://schemas.microsoft.com/office/drawing/2014/main" xmlns="" val="753847101"/>
                  </a:ext>
                </a:extLst>
              </a:tr>
              <a:tr h="745353">
                <a:tc>
                  <a:txBody>
                    <a:bodyPr/>
                    <a:lstStyle/>
                    <a:p>
                      <a:pPr algn="l" fontAlgn="t"/>
                      <a:r>
                        <a:rPr lang="ru-RU" sz="1400" u="none" strike="noStrike" dirty="0">
                          <a:effectLst/>
                        </a:rPr>
                        <a:t>Продолжительность программы обучения -  20 часов, включая обучение по оказанию первой помощи пострадавшим (4 часа)</a:t>
                      </a:r>
                      <a:endParaRPr lang="ru-RU" sz="1400" b="0" i="0" u="none" strike="noStrike" dirty="0">
                        <a:solidFill>
                          <a:srgbClr val="000000"/>
                        </a:solidFill>
                        <a:effectLst/>
                        <a:latin typeface="Times New Roman" panose="02020603050405020304" pitchFamily="18" charset="0"/>
                      </a:endParaRPr>
                    </a:p>
                  </a:txBody>
                  <a:tcPr marL="7620" marR="7620" marT="7620" marB="0"/>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xmlns="" val="3355881592"/>
                  </a:ext>
                </a:extLst>
              </a:tr>
            </a:tbl>
          </a:graphicData>
        </a:graphic>
      </p:graphicFrame>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354181"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Новый порядок обучения с 1 сентября 2022 г.</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73697911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354181"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Новый порядок обучения с 1 сентября 2022 г.</a:t>
            </a:r>
            <a:endParaRPr lang="ru-RU" sz="2800" dirty="0">
              <a:latin typeface="Times New Roman" panose="02020603050405020304" pitchFamily="18" charset="0"/>
              <a:cs typeface="Times New Roman" panose="02020603050405020304" pitchFamily="18"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1450852620"/>
              </p:ext>
            </p:extLst>
          </p:nvPr>
        </p:nvGraphicFramePr>
        <p:xfrm>
          <a:off x="487017" y="775252"/>
          <a:ext cx="11211340" cy="6016601"/>
        </p:xfrm>
        <a:graphic>
          <a:graphicData uri="http://schemas.openxmlformats.org/drawingml/2006/table">
            <a:tbl>
              <a:tblPr>
                <a:tableStyleId>{5C22544A-7EE6-4342-B048-85BDC9FD1C3A}</a:tableStyleId>
              </a:tblPr>
              <a:tblGrid>
                <a:gridCol w="3558209">
                  <a:extLst>
                    <a:ext uri="{9D8B030D-6E8A-4147-A177-3AD203B41FA5}">
                      <a16:colId xmlns:a16="http://schemas.microsoft.com/office/drawing/2014/main" xmlns="" val="361969189"/>
                    </a:ext>
                  </a:extLst>
                </a:gridCol>
                <a:gridCol w="4114800">
                  <a:extLst>
                    <a:ext uri="{9D8B030D-6E8A-4147-A177-3AD203B41FA5}">
                      <a16:colId xmlns:a16="http://schemas.microsoft.com/office/drawing/2014/main" xmlns="" val="3092630133"/>
                    </a:ext>
                  </a:extLst>
                </a:gridCol>
                <a:gridCol w="3538331">
                  <a:extLst>
                    <a:ext uri="{9D8B030D-6E8A-4147-A177-3AD203B41FA5}">
                      <a16:colId xmlns:a16="http://schemas.microsoft.com/office/drawing/2014/main" xmlns="" val="637476504"/>
                    </a:ext>
                  </a:extLst>
                </a:gridCol>
              </a:tblGrid>
              <a:tr h="1771369">
                <a:tc>
                  <a:txBody>
                    <a:bodyPr/>
                    <a:lstStyle/>
                    <a:p>
                      <a:pPr algn="ctr" fontAlgn="t"/>
                      <a:r>
                        <a:rPr lang="ru-RU" sz="1600" b="1" u="none" strike="noStrike" dirty="0">
                          <a:solidFill>
                            <a:schemeClr val="bg1"/>
                          </a:solidFill>
                          <a:effectLst/>
                        </a:rPr>
                        <a:t>Модуль А. Программа обучения по общим вопросам охраны труда и функционирования системы управления охраной труда </a:t>
                      </a:r>
                      <a:endParaRPr lang="ru-RU" sz="1600" b="1" i="0" u="none" strike="noStrike" dirty="0">
                        <a:solidFill>
                          <a:schemeClr val="bg1"/>
                        </a:solidFill>
                        <a:effectLst/>
                        <a:latin typeface="Times New Roman" panose="02020603050405020304" pitchFamily="18" charset="0"/>
                      </a:endParaRPr>
                    </a:p>
                  </a:txBody>
                  <a:tcPr marL="7620" marR="7620" marT="7620" marB="0">
                    <a:solidFill>
                      <a:schemeClr val="accent1"/>
                    </a:solidFill>
                  </a:tcPr>
                </a:tc>
                <a:tc>
                  <a:txBody>
                    <a:bodyPr/>
                    <a:lstStyle/>
                    <a:p>
                      <a:pPr algn="ctr" fontAlgn="t"/>
                      <a:r>
                        <a:rPr lang="ru-RU" sz="1600" b="1" u="none" strike="noStrike" dirty="0">
                          <a:solidFill>
                            <a:schemeClr val="bg1"/>
                          </a:solidFill>
                          <a:effectLst/>
                        </a:rPr>
                        <a:t>Модуль Б.  Программа обучения безопасным методам и приемам выполнения работ при воздействии вредных и (или) опасных производственных факторов, источников опасности, идентифицированных в рамках специальной оценки условий труда и оценки профессиональных рисков</a:t>
                      </a:r>
                      <a:endParaRPr lang="ru-RU" sz="1600" b="1" i="0" u="none" strike="noStrike" dirty="0">
                        <a:solidFill>
                          <a:schemeClr val="bg1"/>
                        </a:solidFill>
                        <a:effectLst/>
                        <a:latin typeface="Times New Roman" panose="02020603050405020304" pitchFamily="18" charset="0"/>
                      </a:endParaRPr>
                    </a:p>
                  </a:txBody>
                  <a:tcPr marL="7620" marR="7620" marT="7620" marB="0">
                    <a:solidFill>
                      <a:schemeClr val="accent1"/>
                    </a:solidFill>
                  </a:tcPr>
                </a:tc>
                <a:tc>
                  <a:txBody>
                    <a:bodyPr/>
                    <a:lstStyle/>
                    <a:p>
                      <a:pPr algn="ctr" fontAlgn="t"/>
                      <a:r>
                        <a:rPr lang="ru-RU" sz="1600" b="1" u="none" strike="noStrike" dirty="0">
                          <a:solidFill>
                            <a:schemeClr val="bg1"/>
                          </a:solidFill>
                          <a:effectLst/>
                        </a:rPr>
                        <a:t>Модуль В. Программа обучения безопасным методам и приемам выполнения работ повышенной опасности, к которым предъявляются дополнительные требования в соответствии с нормативными правовыми актами, содержащими государственные нормативные требования охраны труда</a:t>
                      </a:r>
                      <a:endParaRPr lang="ru-RU" sz="1600" b="1" i="0" u="none" strike="noStrike" dirty="0">
                        <a:solidFill>
                          <a:schemeClr val="bg1"/>
                        </a:solidFill>
                        <a:effectLst/>
                        <a:latin typeface="Times New Roman" panose="02020603050405020304" pitchFamily="18" charset="0"/>
                      </a:endParaRPr>
                    </a:p>
                  </a:txBody>
                  <a:tcPr marL="7620" marR="7620" marT="7620" marB="0">
                    <a:solidFill>
                      <a:schemeClr val="accent1"/>
                    </a:solidFill>
                  </a:tcPr>
                </a:tc>
                <a:extLst>
                  <a:ext uri="{0D108BD9-81ED-4DB2-BD59-A6C34878D82A}">
                    <a16:rowId xmlns:a16="http://schemas.microsoft.com/office/drawing/2014/main" xmlns="" val="842861897"/>
                  </a:ext>
                </a:extLst>
              </a:tr>
              <a:tr h="565099">
                <a:tc gridSpan="2">
                  <a:txBody>
                    <a:bodyPr/>
                    <a:lstStyle/>
                    <a:p>
                      <a:pPr algn="l" fontAlgn="t"/>
                      <a:r>
                        <a:rPr lang="ru-RU" sz="1600" b="1" u="none" strike="noStrike" dirty="0">
                          <a:effectLst/>
                        </a:rPr>
                        <a:t>руководители структурных подразделений организации и их заместители, руководители структурных подразделений филиала и их заместители</a:t>
                      </a:r>
                      <a:endParaRPr lang="ru-RU" sz="1600" b="1" i="0" u="none" strike="noStrike" dirty="0">
                        <a:solidFill>
                          <a:srgbClr val="FF0000"/>
                        </a:solidFill>
                        <a:effectLst/>
                        <a:latin typeface="Times New Roman" panose="02020603050405020304" pitchFamily="18" charset="0"/>
                      </a:endParaRPr>
                    </a:p>
                  </a:txBody>
                  <a:tcPr marL="7620" marR="7620" marT="7620" marB="0"/>
                </a:tc>
                <a:tc hMerge="1">
                  <a:txBody>
                    <a:bodyPr/>
                    <a:lstStyle/>
                    <a:p>
                      <a:endParaRPr lang="ru-RU"/>
                    </a:p>
                  </a:txBody>
                  <a:tcPr/>
                </a:tc>
                <a:tc rowSpan="2">
                  <a:txBody>
                    <a:bodyPr/>
                    <a:lstStyle/>
                    <a:p>
                      <a:pPr algn="l" fontAlgn="t"/>
                      <a:r>
                        <a:rPr lang="ru-RU" sz="1600" u="none" strike="noStrike">
                          <a:effectLst/>
                        </a:rPr>
                        <a:t> </a:t>
                      </a:r>
                      <a:endParaRPr lang="ru-RU" sz="1600" b="0" i="0" u="none" strike="noStrike">
                        <a:solidFill>
                          <a:srgbClr val="000000"/>
                        </a:solidFill>
                        <a:effectLst/>
                        <a:latin typeface="Times New Roman" panose="02020603050405020304" pitchFamily="18" charset="0"/>
                      </a:endParaRPr>
                    </a:p>
                  </a:txBody>
                  <a:tcPr marL="7620" marR="7620" marT="7620" marB="0"/>
                </a:tc>
                <a:extLst>
                  <a:ext uri="{0D108BD9-81ED-4DB2-BD59-A6C34878D82A}">
                    <a16:rowId xmlns:a16="http://schemas.microsoft.com/office/drawing/2014/main" xmlns="" val="2409660200"/>
                  </a:ext>
                </a:extLst>
              </a:tr>
              <a:tr h="619436">
                <a:tc gridSpan="2">
                  <a:txBody>
                    <a:bodyPr/>
                    <a:lstStyle/>
                    <a:p>
                      <a:pPr algn="l" fontAlgn="t"/>
                      <a:r>
                        <a:rPr lang="ru-RU" sz="1600" u="none" strike="noStrike" dirty="0">
                          <a:effectLst/>
                        </a:rPr>
                        <a:t>Продолжительность программы обучения – 32 часа, включая обучение по оказанию первой помощи пострадавшим (4 часа), </a:t>
                      </a:r>
                      <a:endParaRPr lang="ru-RU" sz="1600" b="0" i="0" u="none" strike="noStrike" dirty="0">
                        <a:solidFill>
                          <a:srgbClr val="000000"/>
                        </a:solidFill>
                        <a:effectLst/>
                        <a:latin typeface="Times New Roman" panose="02020603050405020304" pitchFamily="18" charset="0"/>
                      </a:endParaRPr>
                    </a:p>
                  </a:txBody>
                  <a:tcPr marL="7620" marR="7620" marT="7620" marB="0"/>
                </a:tc>
                <a:tc hMerge="1">
                  <a:txBody>
                    <a:bodyPr/>
                    <a:lstStyle/>
                    <a:p>
                      <a:endParaRPr lang="ru-RU"/>
                    </a:p>
                  </a:txBody>
                  <a:tcPr/>
                </a:tc>
                <a:tc vMerge="1">
                  <a:txBody>
                    <a:bodyPr/>
                    <a:lstStyle/>
                    <a:p>
                      <a:endParaRPr lang="ru-RU"/>
                    </a:p>
                  </a:txBody>
                  <a:tcPr/>
                </a:tc>
                <a:extLst>
                  <a:ext uri="{0D108BD9-81ED-4DB2-BD59-A6C34878D82A}">
                    <a16:rowId xmlns:a16="http://schemas.microsoft.com/office/drawing/2014/main" xmlns="" val="3034824711"/>
                  </a:ext>
                </a:extLst>
              </a:tr>
              <a:tr h="412957">
                <a:tc gridSpan="2">
                  <a:txBody>
                    <a:bodyPr/>
                    <a:lstStyle/>
                    <a:p>
                      <a:pPr algn="l" fontAlgn="t"/>
                      <a:r>
                        <a:rPr lang="ru-RU" sz="1600" b="1" u="none" strike="noStrike" dirty="0">
                          <a:effectLst/>
                        </a:rPr>
                        <a:t>специалисты по охране труда </a:t>
                      </a:r>
                      <a:endParaRPr lang="ru-RU" sz="1600" b="1" i="0" u="none" strike="noStrike" dirty="0">
                        <a:solidFill>
                          <a:srgbClr val="FF0000"/>
                        </a:solidFill>
                        <a:effectLst/>
                        <a:latin typeface="Times New Roman" panose="02020603050405020304" pitchFamily="18" charset="0"/>
                      </a:endParaRPr>
                    </a:p>
                  </a:txBody>
                  <a:tcPr marL="7620" marR="7620" marT="7620" marB="0"/>
                </a:tc>
                <a:tc hMerge="1">
                  <a:txBody>
                    <a:bodyPr/>
                    <a:lstStyle/>
                    <a:p>
                      <a:endParaRPr lang="ru-RU"/>
                    </a:p>
                  </a:txBody>
                  <a:tcPr/>
                </a:tc>
                <a:tc rowSpan="2">
                  <a:txBody>
                    <a:bodyPr/>
                    <a:lstStyle/>
                    <a:p>
                      <a:pPr algn="l" fontAlgn="t"/>
                      <a:r>
                        <a:rPr lang="ru-RU" sz="1600" u="none" strike="noStrike" dirty="0">
                          <a:effectLst/>
                        </a:rPr>
                        <a:t> </a:t>
                      </a:r>
                      <a:endParaRPr lang="ru-RU" sz="1600" b="0" i="0" u="none" strike="noStrike" dirty="0">
                        <a:solidFill>
                          <a:srgbClr val="000000"/>
                        </a:solidFill>
                        <a:effectLst/>
                        <a:latin typeface="Times New Roman" panose="02020603050405020304" pitchFamily="18" charset="0"/>
                      </a:endParaRPr>
                    </a:p>
                  </a:txBody>
                  <a:tcPr marL="7620" marR="7620" marT="7620" marB="0"/>
                </a:tc>
                <a:extLst>
                  <a:ext uri="{0D108BD9-81ED-4DB2-BD59-A6C34878D82A}">
                    <a16:rowId xmlns:a16="http://schemas.microsoft.com/office/drawing/2014/main" xmlns="" val="3048885578"/>
                  </a:ext>
                </a:extLst>
              </a:tr>
              <a:tr h="543365">
                <a:tc gridSpan="2">
                  <a:txBody>
                    <a:bodyPr/>
                    <a:lstStyle/>
                    <a:p>
                      <a:pPr algn="l" fontAlgn="t"/>
                      <a:r>
                        <a:rPr lang="ru-RU" sz="1600" u="none" strike="noStrike" dirty="0">
                          <a:effectLst/>
                        </a:rPr>
                        <a:t>Продолжительность программы обучения -  – 32 часа, включая обучение по оказанию первой помощи пострадавшим (4 часа),</a:t>
                      </a:r>
                      <a:endParaRPr lang="ru-RU" sz="1600" b="0" i="0" u="none" strike="noStrike" dirty="0">
                        <a:solidFill>
                          <a:srgbClr val="000000"/>
                        </a:solidFill>
                        <a:effectLst/>
                        <a:latin typeface="Times New Roman" panose="02020603050405020304" pitchFamily="18" charset="0"/>
                      </a:endParaRPr>
                    </a:p>
                  </a:txBody>
                  <a:tcPr marL="7620" marR="7620" marT="7620" marB="0"/>
                </a:tc>
                <a:tc hMerge="1">
                  <a:txBody>
                    <a:bodyPr/>
                    <a:lstStyle/>
                    <a:p>
                      <a:endParaRPr lang="ru-RU"/>
                    </a:p>
                  </a:txBody>
                  <a:tcPr/>
                </a:tc>
                <a:tc vMerge="1">
                  <a:txBody>
                    <a:bodyPr/>
                    <a:lstStyle/>
                    <a:p>
                      <a:endParaRPr lang="ru-RU"/>
                    </a:p>
                  </a:txBody>
                  <a:tcPr/>
                </a:tc>
                <a:extLst>
                  <a:ext uri="{0D108BD9-81ED-4DB2-BD59-A6C34878D82A}">
                    <a16:rowId xmlns:a16="http://schemas.microsoft.com/office/drawing/2014/main" xmlns="" val="2602248492"/>
                  </a:ext>
                </a:extLst>
              </a:tr>
              <a:tr h="804180">
                <a:tc gridSpan="2">
                  <a:txBody>
                    <a:bodyPr/>
                    <a:lstStyle/>
                    <a:p>
                      <a:pPr algn="l" fontAlgn="t"/>
                      <a:r>
                        <a:rPr lang="ru-RU" sz="1600" b="1" u="none" strike="noStrike" dirty="0">
                          <a:effectLst/>
                        </a:rPr>
                        <a:t>члены комитетов (комиссий) по охране труда, уполномоченные (доверенные) лица по охране труда профессиональных союзов и иных уполномоченных работниками представительных органов организаций</a:t>
                      </a:r>
                      <a:endParaRPr lang="ru-RU" sz="1600" b="1" i="0" u="none" strike="noStrike" dirty="0">
                        <a:solidFill>
                          <a:srgbClr val="FF0000"/>
                        </a:solidFill>
                        <a:effectLst/>
                        <a:latin typeface="Times New Roman" panose="02020603050405020304" pitchFamily="18" charset="0"/>
                      </a:endParaRPr>
                    </a:p>
                  </a:txBody>
                  <a:tcPr marL="7620" marR="7620" marT="7620" marB="0"/>
                </a:tc>
                <a:tc hMerge="1">
                  <a:txBody>
                    <a:bodyPr/>
                    <a:lstStyle/>
                    <a:p>
                      <a:endParaRPr lang="ru-RU"/>
                    </a:p>
                  </a:txBody>
                  <a:tcPr/>
                </a:tc>
                <a:tc rowSpan="2">
                  <a:txBody>
                    <a:bodyPr/>
                    <a:lstStyle/>
                    <a:p>
                      <a:pPr algn="l" fontAlgn="t"/>
                      <a:r>
                        <a:rPr lang="ru-RU" sz="1600" u="none" strike="noStrike" dirty="0">
                          <a:effectLst/>
                        </a:rPr>
                        <a:t> </a:t>
                      </a:r>
                      <a:endParaRPr lang="ru-RU" sz="1600" b="0" i="0" u="none" strike="noStrike" dirty="0">
                        <a:solidFill>
                          <a:srgbClr val="000000"/>
                        </a:solidFill>
                        <a:effectLst/>
                        <a:latin typeface="Times New Roman" panose="02020603050405020304" pitchFamily="18" charset="0"/>
                      </a:endParaRPr>
                    </a:p>
                  </a:txBody>
                  <a:tcPr marL="7620" marR="7620" marT="7620" marB="0"/>
                </a:tc>
                <a:extLst>
                  <a:ext uri="{0D108BD9-81ED-4DB2-BD59-A6C34878D82A}">
                    <a16:rowId xmlns:a16="http://schemas.microsoft.com/office/drawing/2014/main" xmlns="" val="2651605045"/>
                  </a:ext>
                </a:extLst>
              </a:tr>
              <a:tr h="869384">
                <a:tc gridSpan="2">
                  <a:txBody>
                    <a:bodyPr/>
                    <a:lstStyle/>
                    <a:p>
                      <a:pPr algn="l" fontAlgn="t"/>
                      <a:r>
                        <a:rPr lang="ru-RU" sz="1600" u="none" strike="noStrike" dirty="0">
                          <a:effectLst/>
                        </a:rPr>
                        <a:t>Продолжительность программы обучения -  – 32 часа, включая обучение по оказанию первой помощи пострадавшим (4 часа)</a:t>
                      </a:r>
                      <a:endParaRPr lang="ru-RU" sz="1600" b="0" i="0" u="none" strike="noStrike" dirty="0">
                        <a:solidFill>
                          <a:srgbClr val="000000"/>
                        </a:solidFill>
                        <a:effectLst/>
                        <a:latin typeface="Times New Roman" panose="02020603050405020304" pitchFamily="18" charset="0"/>
                      </a:endParaRPr>
                    </a:p>
                  </a:txBody>
                  <a:tcPr marL="7620" marR="7620" marT="7620" marB="0"/>
                </a:tc>
                <a:tc hMerge="1">
                  <a:txBody>
                    <a:bodyPr/>
                    <a:lstStyle/>
                    <a:p>
                      <a:endParaRPr lang="ru-RU"/>
                    </a:p>
                  </a:txBody>
                  <a:tcPr/>
                </a:tc>
                <a:tc vMerge="1">
                  <a:txBody>
                    <a:bodyPr/>
                    <a:lstStyle/>
                    <a:p>
                      <a:endParaRPr lang="ru-RU"/>
                    </a:p>
                  </a:txBody>
                  <a:tcPr/>
                </a:tc>
                <a:extLst>
                  <a:ext uri="{0D108BD9-81ED-4DB2-BD59-A6C34878D82A}">
                    <a16:rowId xmlns:a16="http://schemas.microsoft.com/office/drawing/2014/main" xmlns="" val="2489919045"/>
                  </a:ext>
                </a:extLst>
              </a:tr>
            </a:tbl>
          </a:graphicData>
        </a:graphic>
      </p:graphicFrame>
    </p:spTree>
    <p:extLst>
      <p:ext uri="{BB962C8B-B14F-4D97-AF65-F5344CB8AC3E}">
        <p14:creationId xmlns:p14="http://schemas.microsoft.com/office/powerpoint/2010/main" xmlns="" val="189828429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354181"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Новый порядок обучения с 1 сентября 2022 г.</a:t>
            </a:r>
            <a:endParaRPr lang="ru-RU" sz="2800" dirty="0">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3451422717"/>
              </p:ext>
            </p:extLst>
          </p:nvPr>
        </p:nvGraphicFramePr>
        <p:xfrm>
          <a:off x="99392" y="908721"/>
          <a:ext cx="11787808" cy="5591526"/>
        </p:xfrm>
        <a:graphic>
          <a:graphicData uri="http://schemas.openxmlformats.org/drawingml/2006/table">
            <a:tbl>
              <a:tblPr>
                <a:tableStyleId>{5C22544A-7EE6-4342-B048-85BDC9FD1C3A}</a:tableStyleId>
              </a:tblPr>
              <a:tblGrid>
                <a:gridCol w="2127113">
                  <a:extLst>
                    <a:ext uri="{9D8B030D-6E8A-4147-A177-3AD203B41FA5}">
                      <a16:colId xmlns:a16="http://schemas.microsoft.com/office/drawing/2014/main" xmlns="" val="4213324034"/>
                    </a:ext>
                  </a:extLst>
                </a:gridCol>
                <a:gridCol w="6068760">
                  <a:extLst>
                    <a:ext uri="{9D8B030D-6E8A-4147-A177-3AD203B41FA5}">
                      <a16:colId xmlns:a16="http://schemas.microsoft.com/office/drawing/2014/main" xmlns="" val="4158810187"/>
                    </a:ext>
                  </a:extLst>
                </a:gridCol>
                <a:gridCol w="3591935">
                  <a:extLst>
                    <a:ext uri="{9D8B030D-6E8A-4147-A177-3AD203B41FA5}">
                      <a16:colId xmlns:a16="http://schemas.microsoft.com/office/drawing/2014/main" xmlns="" val="1170313925"/>
                    </a:ext>
                  </a:extLst>
                </a:gridCol>
              </a:tblGrid>
              <a:tr h="2639843">
                <a:tc>
                  <a:txBody>
                    <a:bodyPr/>
                    <a:lstStyle/>
                    <a:p>
                      <a:pPr algn="ctr" fontAlgn="t"/>
                      <a:r>
                        <a:rPr lang="ru-RU" sz="1800" b="1" u="none" strike="noStrike" dirty="0">
                          <a:solidFill>
                            <a:schemeClr val="bg1"/>
                          </a:solidFill>
                          <a:effectLst/>
                        </a:rPr>
                        <a:t>Модуль А. Программа обучения по общим вопросам охраны труда и функционирования системы управления охраной труда </a:t>
                      </a:r>
                      <a:endParaRPr lang="ru-RU" sz="1800" b="1" i="0" u="none" strike="noStrike" dirty="0">
                        <a:solidFill>
                          <a:schemeClr val="bg1"/>
                        </a:solidFill>
                        <a:effectLst/>
                        <a:latin typeface="Times New Roman" panose="02020603050405020304" pitchFamily="18" charset="0"/>
                      </a:endParaRPr>
                    </a:p>
                  </a:txBody>
                  <a:tcPr marL="7528" marR="7528" marT="7528" marB="0">
                    <a:solidFill>
                      <a:schemeClr val="accent1"/>
                    </a:solidFill>
                  </a:tcPr>
                </a:tc>
                <a:tc>
                  <a:txBody>
                    <a:bodyPr/>
                    <a:lstStyle/>
                    <a:p>
                      <a:pPr algn="ctr" fontAlgn="t"/>
                      <a:r>
                        <a:rPr lang="ru-RU" sz="1800" b="1" u="none" strike="noStrike" dirty="0">
                          <a:solidFill>
                            <a:schemeClr val="bg1"/>
                          </a:solidFill>
                          <a:effectLst/>
                        </a:rPr>
                        <a:t>Модуль Б.  Программа обучения безопасным методам и приемам выполнения работ при воздействии вредных и (или) опасных производственных факторов, источников опасности, идентифицированных в рамках специальной оценки условий труда и оценки профессиональных рисков</a:t>
                      </a:r>
                      <a:endParaRPr lang="ru-RU" sz="1800" b="1" i="0" u="none" strike="noStrike" dirty="0">
                        <a:solidFill>
                          <a:schemeClr val="bg1"/>
                        </a:solidFill>
                        <a:effectLst/>
                        <a:latin typeface="Times New Roman" panose="02020603050405020304" pitchFamily="18" charset="0"/>
                      </a:endParaRPr>
                    </a:p>
                  </a:txBody>
                  <a:tcPr marL="7528" marR="7528" marT="7528" marB="0">
                    <a:solidFill>
                      <a:schemeClr val="accent1"/>
                    </a:solidFill>
                  </a:tcPr>
                </a:tc>
                <a:tc>
                  <a:txBody>
                    <a:bodyPr/>
                    <a:lstStyle/>
                    <a:p>
                      <a:pPr algn="ctr" fontAlgn="t"/>
                      <a:r>
                        <a:rPr lang="ru-RU" sz="1800" b="1" u="none" strike="noStrike" dirty="0">
                          <a:solidFill>
                            <a:schemeClr val="bg1"/>
                          </a:solidFill>
                          <a:effectLst/>
                        </a:rPr>
                        <a:t>Модуль В. Программа обучения безопасным методам и приемам выполнения работ повышенной опасности, к которым предъявляются дополнительные требования в соответствии с нормативными правовыми актами, содержащими государственные нормативные требования охраны труда</a:t>
                      </a:r>
                      <a:endParaRPr lang="ru-RU" sz="1800" b="1" i="0" u="none" strike="noStrike" dirty="0">
                        <a:solidFill>
                          <a:schemeClr val="bg1"/>
                        </a:solidFill>
                        <a:effectLst/>
                        <a:latin typeface="Times New Roman" panose="02020603050405020304" pitchFamily="18" charset="0"/>
                      </a:endParaRPr>
                    </a:p>
                  </a:txBody>
                  <a:tcPr marL="7528" marR="7528" marT="7528" marB="0">
                    <a:solidFill>
                      <a:schemeClr val="accent1"/>
                    </a:solidFill>
                  </a:tcPr>
                </a:tc>
                <a:extLst>
                  <a:ext uri="{0D108BD9-81ED-4DB2-BD59-A6C34878D82A}">
                    <a16:rowId xmlns:a16="http://schemas.microsoft.com/office/drawing/2014/main" xmlns="" val="614791056"/>
                  </a:ext>
                </a:extLst>
              </a:tr>
              <a:tr h="580073">
                <a:tc>
                  <a:txBody>
                    <a:bodyPr/>
                    <a:lstStyle/>
                    <a:p>
                      <a:pPr algn="l" fontAlgn="t"/>
                      <a:r>
                        <a:rPr lang="ru-RU" sz="1800" u="none" strike="noStrike" dirty="0">
                          <a:effectLst/>
                        </a:rPr>
                        <a:t> </a:t>
                      </a:r>
                      <a:endParaRPr lang="ru-RU" sz="1800" b="0" i="0" u="none" strike="noStrike" dirty="0">
                        <a:solidFill>
                          <a:srgbClr val="000000"/>
                        </a:solidFill>
                        <a:effectLst/>
                        <a:latin typeface="Times New Roman" panose="02020603050405020304" pitchFamily="18" charset="0"/>
                      </a:endParaRPr>
                    </a:p>
                  </a:txBody>
                  <a:tcPr marL="7528" marR="7528" marT="7528" marB="0"/>
                </a:tc>
                <a:tc>
                  <a:txBody>
                    <a:bodyPr/>
                    <a:lstStyle/>
                    <a:p>
                      <a:pPr algn="l" fontAlgn="t"/>
                      <a:r>
                        <a:rPr lang="ru-RU" sz="1800" u="none" strike="noStrike" dirty="0">
                          <a:effectLst/>
                        </a:rPr>
                        <a:t>работники организации, отнесенные к категории </a:t>
                      </a:r>
                      <a:r>
                        <a:rPr lang="ru-RU" sz="1800" u="none" strike="noStrike" dirty="0" smtClean="0">
                          <a:effectLst/>
                        </a:rPr>
                        <a:t>специалисты, не</a:t>
                      </a:r>
                      <a:r>
                        <a:rPr lang="ru-RU" sz="1800" u="none" strike="noStrike" baseline="0" dirty="0" smtClean="0">
                          <a:effectLst/>
                        </a:rPr>
                        <a:t> проходящие обучение по модулю А</a:t>
                      </a:r>
                      <a:endParaRPr lang="ru-RU" sz="1800" b="1" i="0" u="none" strike="noStrike" dirty="0">
                        <a:solidFill>
                          <a:srgbClr val="FF0000"/>
                        </a:solidFill>
                        <a:effectLst/>
                        <a:latin typeface="Times New Roman" panose="02020603050405020304" pitchFamily="18" charset="0"/>
                      </a:endParaRPr>
                    </a:p>
                  </a:txBody>
                  <a:tcPr marL="7528" marR="7528" marT="7528" marB="0"/>
                </a:tc>
                <a:tc>
                  <a:txBody>
                    <a:bodyPr/>
                    <a:lstStyle/>
                    <a:p>
                      <a:pPr algn="l" fontAlgn="t"/>
                      <a:r>
                        <a:rPr lang="ru-RU" sz="1800" u="none" strike="noStrike" dirty="0">
                          <a:effectLst/>
                        </a:rPr>
                        <a:t> </a:t>
                      </a:r>
                      <a:endParaRPr lang="ru-RU" sz="1800" b="0" i="0" u="none" strike="noStrike" dirty="0">
                        <a:solidFill>
                          <a:srgbClr val="000000"/>
                        </a:solidFill>
                        <a:effectLst/>
                        <a:latin typeface="Times New Roman" panose="02020603050405020304" pitchFamily="18" charset="0"/>
                      </a:endParaRPr>
                    </a:p>
                  </a:txBody>
                  <a:tcPr marL="7528" marR="7528" marT="7528" marB="0"/>
                </a:tc>
                <a:extLst>
                  <a:ext uri="{0D108BD9-81ED-4DB2-BD59-A6C34878D82A}">
                    <a16:rowId xmlns:a16="http://schemas.microsoft.com/office/drawing/2014/main" xmlns="" val="3945067370"/>
                  </a:ext>
                </a:extLst>
              </a:tr>
              <a:tr h="325429">
                <a:tc>
                  <a:txBody>
                    <a:bodyPr/>
                    <a:lstStyle/>
                    <a:p>
                      <a:pPr algn="l" fontAlgn="t"/>
                      <a:r>
                        <a:rPr lang="ru-RU" sz="1800" u="none" strike="noStrike">
                          <a:effectLst/>
                        </a:rPr>
                        <a:t> </a:t>
                      </a:r>
                      <a:endParaRPr lang="ru-RU" sz="1800" b="0" i="0" u="none" strike="noStrike">
                        <a:solidFill>
                          <a:srgbClr val="000000"/>
                        </a:solidFill>
                        <a:effectLst/>
                        <a:latin typeface="Times New Roman" panose="02020603050405020304" pitchFamily="18" charset="0"/>
                      </a:endParaRPr>
                    </a:p>
                  </a:txBody>
                  <a:tcPr marL="7528" marR="7528" marT="7528" marB="0"/>
                </a:tc>
                <a:tc>
                  <a:txBody>
                    <a:bodyPr/>
                    <a:lstStyle/>
                    <a:p>
                      <a:pPr algn="l" fontAlgn="t"/>
                      <a:r>
                        <a:rPr lang="ru-RU" sz="1800" u="none" strike="noStrike" dirty="0">
                          <a:effectLst/>
                        </a:rPr>
                        <a:t>работники рабочих профессий</a:t>
                      </a:r>
                      <a:endParaRPr lang="ru-RU" sz="1800" b="1" i="0" u="none" strike="noStrike" dirty="0">
                        <a:solidFill>
                          <a:srgbClr val="FF0000"/>
                        </a:solidFill>
                        <a:effectLst/>
                        <a:latin typeface="Times New Roman" panose="02020603050405020304" pitchFamily="18" charset="0"/>
                      </a:endParaRPr>
                    </a:p>
                  </a:txBody>
                  <a:tcPr marL="7528" marR="7528" marT="7528" marB="0"/>
                </a:tc>
                <a:tc>
                  <a:txBody>
                    <a:bodyPr/>
                    <a:lstStyle/>
                    <a:p>
                      <a:pPr algn="l" fontAlgn="t"/>
                      <a:r>
                        <a:rPr lang="ru-RU" sz="1800" u="none" strike="noStrike">
                          <a:effectLst/>
                        </a:rPr>
                        <a:t> </a:t>
                      </a:r>
                      <a:endParaRPr lang="ru-RU" sz="1800" b="0" i="0" u="none" strike="noStrike">
                        <a:solidFill>
                          <a:srgbClr val="000000"/>
                        </a:solidFill>
                        <a:effectLst/>
                        <a:latin typeface="Times New Roman" panose="02020603050405020304" pitchFamily="18" charset="0"/>
                      </a:endParaRPr>
                    </a:p>
                  </a:txBody>
                  <a:tcPr marL="7528" marR="7528" marT="7528" marB="0"/>
                </a:tc>
                <a:extLst>
                  <a:ext uri="{0D108BD9-81ED-4DB2-BD59-A6C34878D82A}">
                    <a16:rowId xmlns:a16="http://schemas.microsoft.com/office/drawing/2014/main" xmlns="" val="965719306"/>
                  </a:ext>
                </a:extLst>
              </a:tr>
              <a:tr h="797010">
                <a:tc rowSpan="2">
                  <a:txBody>
                    <a:bodyPr/>
                    <a:lstStyle/>
                    <a:p>
                      <a:pPr algn="l" fontAlgn="t"/>
                      <a:r>
                        <a:rPr lang="ru-RU" sz="1800" u="none" strike="noStrike">
                          <a:effectLst/>
                        </a:rPr>
                        <a:t> </a:t>
                      </a:r>
                      <a:endParaRPr lang="ru-RU" sz="1800" b="0" i="0" u="none" strike="noStrike">
                        <a:solidFill>
                          <a:srgbClr val="000000"/>
                        </a:solidFill>
                        <a:effectLst/>
                        <a:latin typeface="Times New Roman" panose="02020603050405020304" pitchFamily="18" charset="0"/>
                      </a:endParaRPr>
                    </a:p>
                  </a:txBody>
                  <a:tcPr marL="7528" marR="7528" marT="7528" marB="0"/>
                </a:tc>
                <a:tc>
                  <a:txBody>
                    <a:bodyPr/>
                    <a:lstStyle/>
                    <a:p>
                      <a:pPr algn="l" fontAlgn="t"/>
                      <a:r>
                        <a:rPr lang="ru-RU" sz="1800" u="none" strike="noStrike" dirty="0">
                          <a:effectLst/>
                        </a:rPr>
                        <a:t>члены комиссий по проверке знания требований охраны труда, лица, проводящие инструктажи по охране труда и обучение требованиям охраны труда</a:t>
                      </a:r>
                      <a:endParaRPr lang="ru-RU" sz="1800" b="1" i="0" u="none" strike="noStrike" dirty="0">
                        <a:solidFill>
                          <a:srgbClr val="FF0000"/>
                        </a:solidFill>
                        <a:effectLst/>
                        <a:latin typeface="Times New Roman" panose="02020603050405020304" pitchFamily="18" charset="0"/>
                      </a:endParaRPr>
                    </a:p>
                  </a:txBody>
                  <a:tcPr marL="7528" marR="7528" marT="7528" marB="0"/>
                </a:tc>
                <a:tc rowSpan="2">
                  <a:txBody>
                    <a:bodyPr/>
                    <a:lstStyle/>
                    <a:p>
                      <a:pPr algn="l" fontAlgn="t"/>
                      <a:r>
                        <a:rPr lang="ru-RU" sz="1800" u="none" strike="noStrike" dirty="0">
                          <a:effectLst/>
                        </a:rPr>
                        <a:t> </a:t>
                      </a:r>
                      <a:endParaRPr lang="ru-RU" sz="1800" b="0" i="0" u="none" strike="noStrike" dirty="0">
                        <a:solidFill>
                          <a:srgbClr val="000000"/>
                        </a:solidFill>
                        <a:effectLst/>
                        <a:latin typeface="Times New Roman" panose="02020603050405020304" pitchFamily="18" charset="0"/>
                      </a:endParaRPr>
                    </a:p>
                  </a:txBody>
                  <a:tcPr marL="7528" marR="7528" marT="7528" marB="0"/>
                </a:tc>
                <a:extLst>
                  <a:ext uri="{0D108BD9-81ED-4DB2-BD59-A6C34878D82A}">
                    <a16:rowId xmlns:a16="http://schemas.microsoft.com/office/drawing/2014/main" xmlns="" val="2036465948"/>
                  </a:ext>
                </a:extLst>
              </a:tr>
              <a:tr h="1060272">
                <a:tc vMerge="1">
                  <a:txBody>
                    <a:bodyPr/>
                    <a:lstStyle/>
                    <a:p>
                      <a:endParaRPr lang="ru-RU"/>
                    </a:p>
                  </a:txBody>
                  <a:tcPr/>
                </a:tc>
                <a:tc>
                  <a:txBody>
                    <a:bodyPr/>
                    <a:lstStyle/>
                    <a:p>
                      <a:pPr algn="l" fontAlgn="t"/>
                      <a:r>
                        <a:rPr lang="ru-RU" sz="1800" b="0" i="0" u="none" strike="noStrike" dirty="0" smtClean="0">
                          <a:solidFill>
                            <a:srgbClr val="000000"/>
                          </a:solidFill>
                          <a:effectLst/>
                          <a:latin typeface="Times New Roman" panose="02020603050405020304" pitchFamily="18" charset="0"/>
                        </a:rPr>
                        <a:t>Продолжительность программы обучения -  20 часов, включая обучение по оказанию первой помощи пострадавшим (4 часа)</a:t>
                      </a:r>
                    </a:p>
                    <a:p>
                      <a:pPr algn="l" fontAlgn="t"/>
                      <a:endParaRPr lang="ru-RU" sz="1800" b="0" i="0" u="none" strike="noStrike" dirty="0">
                        <a:solidFill>
                          <a:srgbClr val="000000"/>
                        </a:solidFill>
                        <a:effectLst/>
                        <a:latin typeface="Times New Roman" panose="02020603050405020304" pitchFamily="18" charset="0"/>
                      </a:endParaRPr>
                    </a:p>
                  </a:txBody>
                  <a:tcPr marL="7528" marR="7528" marT="7528" marB="0"/>
                </a:tc>
                <a:tc vMerge="1">
                  <a:txBody>
                    <a:bodyPr/>
                    <a:lstStyle/>
                    <a:p>
                      <a:endParaRPr lang="ru-RU"/>
                    </a:p>
                  </a:txBody>
                  <a:tcPr/>
                </a:tc>
                <a:extLst>
                  <a:ext uri="{0D108BD9-81ED-4DB2-BD59-A6C34878D82A}">
                    <a16:rowId xmlns:a16="http://schemas.microsoft.com/office/drawing/2014/main" xmlns="" val="1849069635"/>
                  </a:ext>
                </a:extLst>
              </a:tr>
            </a:tbl>
          </a:graphicData>
        </a:graphic>
      </p:graphicFrame>
    </p:spTree>
    <p:extLst>
      <p:ext uri="{BB962C8B-B14F-4D97-AF65-F5344CB8AC3E}">
        <p14:creationId xmlns:p14="http://schemas.microsoft.com/office/powerpoint/2010/main" xmlns="" val="406902560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354181" y="332992"/>
            <a:ext cx="8496944" cy="575729"/>
          </a:xfrm>
        </p:spPr>
        <p:txBody>
          <a:bodyPr>
            <a:noAutofit/>
          </a:bodyPr>
          <a:lstStyle/>
          <a:p>
            <a:r>
              <a:rPr lang="ru-RU" sz="2800" b="1" dirty="0">
                <a:latin typeface="Times New Roman" panose="02020603050405020304" pitchFamily="18" charset="0"/>
                <a:cs typeface="Times New Roman" panose="02020603050405020304" pitchFamily="18" charset="0"/>
              </a:rPr>
              <a:t>Новый порядок обучения с 1 сентября 2022 г.</a:t>
            </a:r>
            <a:endParaRPr lang="ru-RU" sz="2800" dirty="0">
              <a:latin typeface="Times New Roman" panose="02020603050405020304" pitchFamily="18" charset="0"/>
              <a:cs typeface="Times New Roman" panose="02020603050405020304" pitchFamily="18"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xmlns="" val="1339014088"/>
              </p:ext>
            </p:extLst>
          </p:nvPr>
        </p:nvGraphicFramePr>
        <p:xfrm>
          <a:off x="645214" y="908719"/>
          <a:ext cx="11013385" cy="5462266"/>
        </p:xfrm>
        <a:graphic>
          <a:graphicData uri="http://schemas.openxmlformats.org/drawingml/2006/table">
            <a:tbl>
              <a:tblPr>
                <a:tableStyleId>{5C22544A-7EE6-4342-B048-85BDC9FD1C3A}</a:tableStyleId>
              </a:tblPr>
              <a:tblGrid>
                <a:gridCol w="2326586">
                  <a:extLst>
                    <a:ext uri="{9D8B030D-6E8A-4147-A177-3AD203B41FA5}">
                      <a16:colId xmlns:a16="http://schemas.microsoft.com/office/drawing/2014/main" xmlns="" val="1314799688"/>
                    </a:ext>
                  </a:extLst>
                </a:gridCol>
                <a:gridCol w="4079310">
                  <a:extLst>
                    <a:ext uri="{9D8B030D-6E8A-4147-A177-3AD203B41FA5}">
                      <a16:colId xmlns:a16="http://schemas.microsoft.com/office/drawing/2014/main" xmlns="" val="336911201"/>
                    </a:ext>
                  </a:extLst>
                </a:gridCol>
                <a:gridCol w="4607489">
                  <a:extLst>
                    <a:ext uri="{9D8B030D-6E8A-4147-A177-3AD203B41FA5}">
                      <a16:colId xmlns:a16="http://schemas.microsoft.com/office/drawing/2014/main" xmlns="" val="1873422605"/>
                    </a:ext>
                  </a:extLst>
                </a:gridCol>
              </a:tblGrid>
              <a:tr h="1843193">
                <a:tc>
                  <a:txBody>
                    <a:bodyPr/>
                    <a:lstStyle/>
                    <a:p>
                      <a:pPr algn="ctr" fontAlgn="t"/>
                      <a:r>
                        <a:rPr lang="ru-RU" sz="1600" b="1" u="none" strike="noStrike" dirty="0">
                          <a:solidFill>
                            <a:schemeClr val="bg1"/>
                          </a:solidFill>
                          <a:effectLst/>
                        </a:rPr>
                        <a:t>Модуль А. Программа обучения по общим вопросам охраны труда и функционирования системы управления охраной труда </a:t>
                      </a:r>
                      <a:endParaRPr lang="ru-RU" sz="1600" b="1" i="0" u="none" strike="noStrike" dirty="0">
                        <a:solidFill>
                          <a:schemeClr val="bg1"/>
                        </a:solidFill>
                        <a:effectLst/>
                        <a:latin typeface="Times New Roman" panose="02020603050405020304" pitchFamily="18" charset="0"/>
                      </a:endParaRPr>
                    </a:p>
                  </a:txBody>
                  <a:tcPr marL="7620" marR="7620" marT="7620" marB="0">
                    <a:solidFill>
                      <a:schemeClr val="accent1"/>
                    </a:solidFill>
                  </a:tcPr>
                </a:tc>
                <a:tc>
                  <a:txBody>
                    <a:bodyPr/>
                    <a:lstStyle/>
                    <a:p>
                      <a:pPr algn="ctr" fontAlgn="t"/>
                      <a:r>
                        <a:rPr lang="ru-RU" sz="1600" b="1" u="none" strike="noStrike" dirty="0">
                          <a:solidFill>
                            <a:schemeClr val="bg1"/>
                          </a:solidFill>
                          <a:effectLst/>
                        </a:rPr>
                        <a:t>Модуль Б.  Программа обучения безопасным методам и приемам выполнения работ при воздействии вредных и (или) опасных производственных факторов, источников опасности, идентифицированных в рамках специальной оценки условий труда и оценки профессиональных рисков</a:t>
                      </a:r>
                      <a:endParaRPr lang="ru-RU" sz="1600" b="1" i="0" u="none" strike="noStrike" dirty="0">
                        <a:solidFill>
                          <a:schemeClr val="bg1"/>
                        </a:solidFill>
                        <a:effectLst/>
                        <a:latin typeface="Times New Roman" panose="02020603050405020304" pitchFamily="18" charset="0"/>
                      </a:endParaRPr>
                    </a:p>
                  </a:txBody>
                  <a:tcPr marL="7620" marR="7620" marT="7620" marB="0">
                    <a:solidFill>
                      <a:schemeClr val="accent1"/>
                    </a:solidFill>
                  </a:tcPr>
                </a:tc>
                <a:tc>
                  <a:txBody>
                    <a:bodyPr/>
                    <a:lstStyle/>
                    <a:p>
                      <a:pPr algn="ctr" fontAlgn="t"/>
                      <a:r>
                        <a:rPr lang="ru-RU" sz="1600" b="1" u="none" strike="noStrike" dirty="0">
                          <a:solidFill>
                            <a:schemeClr val="bg1"/>
                          </a:solidFill>
                          <a:effectLst/>
                        </a:rPr>
                        <a:t>Модуль В. Программа обучения безопасным методам и приемам выполнения работ повышенной опасности, к которым предъявляются дополнительные требования в соответствии с нормативными правовыми актами, содержащими государственные нормативные требования охраны труда</a:t>
                      </a:r>
                      <a:endParaRPr lang="ru-RU" sz="1600" b="1" i="0" u="none" strike="noStrike" dirty="0">
                        <a:solidFill>
                          <a:schemeClr val="bg1"/>
                        </a:solidFill>
                        <a:effectLst/>
                        <a:latin typeface="Times New Roman" panose="02020603050405020304" pitchFamily="18" charset="0"/>
                      </a:endParaRPr>
                    </a:p>
                  </a:txBody>
                  <a:tcPr marL="7620" marR="7620" marT="7620" marB="0">
                    <a:solidFill>
                      <a:schemeClr val="accent1"/>
                    </a:solidFill>
                  </a:tcPr>
                </a:tc>
                <a:extLst>
                  <a:ext uri="{0D108BD9-81ED-4DB2-BD59-A6C34878D82A}">
                    <a16:rowId xmlns:a16="http://schemas.microsoft.com/office/drawing/2014/main" xmlns="" val="959770896"/>
                  </a:ext>
                </a:extLst>
              </a:tr>
              <a:tr h="801764">
                <a:tc rowSpan="2">
                  <a:txBody>
                    <a:bodyPr/>
                    <a:lstStyle/>
                    <a:p>
                      <a:pPr algn="l" fontAlgn="t"/>
                      <a:r>
                        <a:rPr lang="ru-RU" sz="1000" u="none" strike="noStrike">
                          <a:effectLst/>
                        </a:rPr>
                        <a:t> </a:t>
                      </a:r>
                      <a:endParaRPr lang="ru-RU" sz="1000" b="0" i="0" u="none" strike="noStrike">
                        <a:solidFill>
                          <a:srgbClr val="000000"/>
                        </a:solidFill>
                        <a:effectLst/>
                        <a:latin typeface="Times New Roman" panose="02020603050405020304" pitchFamily="18" charset="0"/>
                      </a:endParaRPr>
                    </a:p>
                  </a:txBody>
                  <a:tcPr marL="7620" marR="7620" marT="7620" marB="0"/>
                </a:tc>
                <a:tc gridSpan="2">
                  <a:txBody>
                    <a:bodyPr/>
                    <a:lstStyle/>
                    <a:p>
                      <a:pPr algn="l" fontAlgn="t"/>
                      <a:r>
                        <a:rPr lang="ru-RU" sz="1400" b="1" u="none" strike="noStrike" dirty="0">
                          <a:effectLst/>
                        </a:rPr>
                        <a:t>члены комиссий по проверке знания требований охраны труда, лица, проводящие инструктажи по охране труда и обучение требованиям охраны труда для работников, непосредственно выполняющих работы повышенной опасности, определенные локальными нормативными актами работодателя.</a:t>
                      </a:r>
                      <a:endParaRPr lang="ru-RU" sz="1400" b="1" i="0" u="none" strike="noStrike" dirty="0">
                        <a:solidFill>
                          <a:srgbClr val="FF0000"/>
                        </a:solidFill>
                        <a:effectLst/>
                        <a:latin typeface="Times New Roman" panose="02020603050405020304" pitchFamily="18" charset="0"/>
                      </a:endParaRPr>
                    </a:p>
                  </a:txBody>
                  <a:tcPr marL="7620" marR="7620" marT="7620" marB="0"/>
                </a:tc>
                <a:tc hMerge="1">
                  <a:txBody>
                    <a:bodyPr/>
                    <a:lstStyle/>
                    <a:p>
                      <a:endParaRPr lang="ru-RU"/>
                    </a:p>
                  </a:txBody>
                  <a:tcPr/>
                </a:tc>
                <a:extLst>
                  <a:ext uri="{0D108BD9-81ED-4DB2-BD59-A6C34878D82A}">
                    <a16:rowId xmlns:a16="http://schemas.microsoft.com/office/drawing/2014/main" xmlns="" val="2484583239"/>
                  </a:ext>
                </a:extLst>
              </a:tr>
              <a:tr h="567916">
                <a:tc vMerge="1">
                  <a:txBody>
                    <a:bodyPr/>
                    <a:lstStyle/>
                    <a:p>
                      <a:endParaRPr lang="ru-RU"/>
                    </a:p>
                  </a:txBody>
                  <a:tcPr/>
                </a:tc>
                <a:tc gridSpan="2">
                  <a:txBody>
                    <a:bodyPr/>
                    <a:lstStyle/>
                    <a:p>
                      <a:pPr algn="l" fontAlgn="t"/>
                      <a:r>
                        <a:rPr lang="ru-RU" sz="1400" u="none" strike="noStrike" dirty="0">
                          <a:effectLst/>
                        </a:rPr>
                        <a:t>Продолжительность программы обучения -  32 часа, включая обучение по оказанию первой помощи пострадавшим (4 часа), обучение по использованию (применению) средств индивидуальной защиты (4 часа)</a:t>
                      </a:r>
                      <a:endParaRPr lang="ru-RU" sz="1400" b="0" i="0" u="none" strike="noStrike" dirty="0">
                        <a:solidFill>
                          <a:srgbClr val="000000"/>
                        </a:solidFill>
                        <a:effectLst/>
                        <a:latin typeface="Times New Roman" panose="02020603050405020304" pitchFamily="18" charset="0"/>
                      </a:endParaRPr>
                    </a:p>
                  </a:txBody>
                  <a:tcPr marL="7620" marR="7620" marT="7620" marB="0"/>
                </a:tc>
                <a:tc hMerge="1">
                  <a:txBody>
                    <a:bodyPr/>
                    <a:lstStyle/>
                    <a:p>
                      <a:endParaRPr lang="ru-RU"/>
                    </a:p>
                  </a:txBody>
                  <a:tcPr/>
                </a:tc>
                <a:extLst>
                  <a:ext uri="{0D108BD9-81ED-4DB2-BD59-A6C34878D82A}">
                    <a16:rowId xmlns:a16="http://schemas.microsoft.com/office/drawing/2014/main" xmlns="" val="178397569"/>
                  </a:ext>
                </a:extLst>
              </a:tr>
              <a:tr h="579052">
                <a:tc rowSpan="2">
                  <a:txBody>
                    <a:bodyPr/>
                    <a:lstStyle/>
                    <a:p>
                      <a:pPr algn="l" fontAlgn="t"/>
                      <a:r>
                        <a:rPr lang="ru-RU" sz="1000" u="none" strike="noStrike">
                          <a:effectLst/>
                        </a:rPr>
                        <a:t> </a:t>
                      </a:r>
                      <a:endParaRPr lang="ru-RU" sz="1000" b="0" i="0" u="none" strike="noStrike">
                        <a:solidFill>
                          <a:srgbClr val="000000"/>
                        </a:solidFill>
                        <a:effectLst/>
                        <a:latin typeface="Times New Roman" panose="02020603050405020304" pitchFamily="18" charset="0"/>
                      </a:endParaRPr>
                    </a:p>
                  </a:txBody>
                  <a:tcPr marL="7620" marR="7620" marT="7620" marB="0"/>
                </a:tc>
                <a:tc gridSpan="2">
                  <a:txBody>
                    <a:bodyPr/>
                    <a:lstStyle/>
                    <a:p>
                      <a:pPr algn="l" fontAlgn="t"/>
                      <a:r>
                        <a:rPr lang="ru-RU" sz="1400" b="1" u="none" strike="noStrike" dirty="0">
                          <a:effectLst/>
                        </a:rPr>
                        <a:t>Работники, непосредственно выполняющие работы повышенной опасности, определенные локальными нормативными актами работодателя.</a:t>
                      </a:r>
                      <a:endParaRPr lang="ru-RU" sz="1400" b="1" i="0" u="none" strike="noStrike" dirty="0">
                        <a:solidFill>
                          <a:srgbClr val="FF0000"/>
                        </a:solidFill>
                        <a:effectLst/>
                        <a:latin typeface="Times New Roman" panose="02020603050405020304" pitchFamily="18" charset="0"/>
                      </a:endParaRPr>
                    </a:p>
                  </a:txBody>
                  <a:tcPr marL="7620" marR="7620" marT="7620" marB="0"/>
                </a:tc>
                <a:tc hMerge="1">
                  <a:txBody>
                    <a:bodyPr/>
                    <a:lstStyle/>
                    <a:p>
                      <a:endParaRPr lang="ru-RU"/>
                    </a:p>
                  </a:txBody>
                  <a:tcPr/>
                </a:tc>
                <a:extLst>
                  <a:ext uri="{0D108BD9-81ED-4DB2-BD59-A6C34878D82A}">
                    <a16:rowId xmlns:a16="http://schemas.microsoft.com/office/drawing/2014/main" xmlns="" val="2070136636"/>
                  </a:ext>
                </a:extLst>
              </a:tr>
              <a:tr h="556780">
                <a:tc vMerge="1">
                  <a:txBody>
                    <a:bodyPr/>
                    <a:lstStyle/>
                    <a:p>
                      <a:endParaRPr lang="ru-RU"/>
                    </a:p>
                  </a:txBody>
                  <a:tcPr/>
                </a:tc>
                <a:tc gridSpan="2">
                  <a:txBody>
                    <a:bodyPr/>
                    <a:lstStyle/>
                    <a:p>
                      <a:pPr algn="l" fontAlgn="t"/>
                      <a:r>
                        <a:rPr lang="ru-RU" sz="1400" u="none" strike="noStrike" dirty="0">
                          <a:effectLst/>
                        </a:rPr>
                        <a:t>Продолжительность программы обучения -  32 часа, включая обучение по оказанию первой помощи пострадавшим (4 часа), обучение по использованию (применению) средств индивидуальной защиты (4 часа)</a:t>
                      </a:r>
                      <a:endParaRPr lang="ru-RU" sz="1400" b="0" i="0" u="none" strike="noStrike" dirty="0">
                        <a:solidFill>
                          <a:srgbClr val="000000"/>
                        </a:solidFill>
                        <a:effectLst/>
                        <a:latin typeface="Times New Roman" panose="02020603050405020304" pitchFamily="18" charset="0"/>
                      </a:endParaRPr>
                    </a:p>
                  </a:txBody>
                  <a:tcPr marL="7620" marR="7620" marT="7620" marB="0"/>
                </a:tc>
                <a:tc hMerge="1">
                  <a:txBody>
                    <a:bodyPr/>
                    <a:lstStyle/>
                    <a:p>
                      <a:endParaRPr lang="ru-RU"/>
                    </a:p>
                  </a:txBody>
                  <a:tcPr/>
                </a:tc>
                <a:extLst>
                  <a:ext uri="{0D108BD9-81ED-4DB2-BD59-A6C34878D82A}">
                    <a16:rowId xmlns:a16="http://schemas.microsoft.com/office/drawing/2014/main" xmlns="" val="3554925925"/>
                  </a:ext>
                </a:extLst>
              </a:tr>
              <a:tr h="534509">
                <a:tc gridSpan="3">
                  <a:txBody>
                    <a:bodyPr/>
                    <a:lstStyle/>
                    <a:p>
                      <a:pPr algn="l" fontAlgn="t"/>
                      <a:r>
                        <a:rPr lang="ru-RU" sz="1400" b="1" u="none" strike="noStrike" dirty="0">
                          <a:effectLst/>
                        </a:rPr>
                        <a:t>лица, ответственные за организацию, выполнение и контроль работ повышенной опасности (далее - лица, ответственные за организацию работ повышенной опасности), определенные локальными нормативными актами работодателя.</a:t>
                      </a:r>
                      <a:endParaRPr lang="ru-RU" sz="1400" b="1" i="0" u="none" strike="noStrike" dirty="0">
                        <a:solidFill>
                          <a:srgbClr val="FF0000"/>
                        </a:solidFill>
                        <a:effectLst/>
                        <a:latin typeface="Times New Roman" panose="02020603050405020304" pitchFamily="18" charset="0"/>
                      </a:endParaRPr>
                    </a:p>
                  </a:txBody>
                  <a:tcPr marL="7620" marR="7620" marT="7620" marB="0"/>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3276011953"/>
                  </a:ext>
                </a:extLst>
              </a:tr>
              <a:tr h="579052">
                <a:tc gridSpan="3">
                  <a:txBody>
                    <a:bodyPr/>
                    <a:lstStyle/>
                    <a:p>
                      <a:pPr algn="l" fontAlgn="t"/>
                      <a:r>
                        <a:rPr lang="ru-RU" sz="1400" u="none" strike="noStrike" dirty="0">
                          <a:effectLst/>
                        </a:rPr>
                        <a:t>Продолжительность программы обучения -  44 часа, включая обучение по оказанию первой помощи пострадавшим (4 часа), обучение по использованию (применению) средств индивидуальной защиты (4 часа)</a:t>
                      </a:r>
                      <a:endParaRPr lang="ru-RU" sz="1400" b="0" i="0" u="none" strike="noStrike" dirty="0">
                        <a:solidFill>
                          <a:srgbClr val="000000"/>
                        </a:solidFill>
                        <a:effectLst/>
                        <a:latin typeface="Times New Roman" panose="02020603050405020304" pitchFamily="18" charset="0"/>
                      </a:endParaRPr>
                    </a:p>
                  </a:txBody>
                  <a:tcPr marL="7620" marR="7620" marT="7620" marB="0"/>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820899650"/>
                  </a:ext>
                </a:extLst>
              </a:tr>
            </a:tbl>
          </a:graphicData>
        </a:graphic>
      </p:graphicFrame>
    </p:spTree>
    <p:extLst>
      <p:ext uri="{BB962C8B-B14F-4D97-AF65-F5344CB8AC3E}">
        <p14:creationId xmlns:p14="http://schemas.microsoft.com/office/powerpoint/2010/main" xmlns="" val="363206123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626165" y="836712"/>
            <a:ext cx="11022496" cy="4183408"/>
          </a:xfrm>
        </p:spPr>
        <p:txBody>
          <a:bodyPr>
            <a:noAutofit/>
          </a:bodyPr>
          <a:lstStyle/>
          <a:p>
            <a:pPr marL="0" indent="0">
              <a:buNone/>
            </a:pPr>
            <a:r>
              <a:rPr lang="ru-RU" sz="2400" dirty="0">
                <a:latin typeface="Times New Roman" panose="02020603050405020304" pitchFamily="18" charset="0"/>
                <a:cs typeface="Times New Roman" panose="02020603050405020304" pitchFamily="18" charset="0"/>
              </a:rPr>
              <a:t>положения пункта 78 Правил </a:t>
            </a:r>
            <a:r>
              <a:rPr lang="ru-RU" sz="2400" dirty="0">
                <a:solidFill>
                  <a:srgbClr val="FF0000"/>
                </a:solidFill>
                <a:latin typeface="Times New Roman" panose="02020603050405020304" pitchFamily="18" charset="0"/>
                <a:cs typeface="Times New Roman" panose="02020603050405020304" pitchFamily="18" charset="0"/>
              </a:rPr>
              <a:t>применяются с 1 марта 2023 г</a:t>
            </a:r>
            <a:r>
              <a:rPr lang="ru-RU" sz="2400" dirty="0" smtClean="0">
                <a:solidFill>
                  <a:srgbClr val="FF0000"/>
                </a:solidFill>
                <a:latin typeface="Times New Roman" panose="02020603050405020304" pitchFamily="18" charset="0"/>
                <a:cs typeface="Times New Roman" panose="02020603050405020304" pitchFamily="18" charset="0"/>
              </a:rPr>
              <a:t>.;</a:t>
            </a:r>
          </a:p>
          <a:p>
            <a:pPr marL="0" indent="0">
              <a:buNone/>
            </a:pPr>
            <a:r>
              <a:rPr lang="ru-RU" sz="2400" dirty="0" smtClean="0">
                <a:latin typeface="Times New Roman" panose="02020603050405020304" pitchFamily="18" charset="0"/>
                <a:cs typeface="Times New Roman" panose="02020603050405020304" pitchFamily="18" charset="0"/>
              </a:rPr>
              <a:t>«78. Проверка знания требований охраны труда руководителей и специалистов органов исполнительной власти субъектов Российской Федерации в области охраны труда, руководителей и преподавателей организации или индивидуального предпринимателя, оказывающих услуги по обучению работодателей и работников вопросам охраны труда, которые принимают участие в работе комиссий по проверке знания требований охраны труда работников, в том числе специализированной комиссии и единой комиссии, руководителей подразделений по охране труда и специалистов в области охраны труда организаций, проводится с использованием единой общероссийской справочно-информационной системы по охране труда в информационно-телекоммуникационной сети "Интернет".</a:t>
            </a:r>
          </a:p>
          <a:p>
            <a:pPr marL="0" indent="0">
              <a:buNone/>
            </a:pPr>
            <a:endParaRPr lang="ru-RU" sz="24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2022928" y="332992"/>
            <a:ext cx="8496944" cy="575729"/>
          </a:xfrm>
        </p:spPr>
        <p:txBody>
          <a:bodyPr>
            <a:noAutofit/>
          </a:bodyPr>
          <a:lstStyle/>
          <a:p>
            <a:r>
              <a:rPr lang="ru-RU" sz="2000" b="1" dirty="0">
                <a:latin typeface="Times New Roman" panose="02020603050405020304" pitchFamily="18" charset="0"/>
                <a:cs typeface="Times New Roman" panose="02020603050405020304" pitchFamily="18" charset="0"/>
              </a:rPr>
              <a:t>Новый порядок обучения с 1 сентября 2022 г.</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5136451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964096" y="1194521"/>
            <a:ext cx="9899374" cy="3437114"/>
          </a:xfrm>
        </p:spPr>
        <p:txBody>
          <a:bodyPr>
            <a:noAutofit/>
          </a:bodyPr>
          <a:lstStyle/>
          <a:p>
            <a:pPr marL="0" indent="0">
              <a:buNone/>
            </a:pPr>
            <a:r>
              <a:rPr lang="ru-RU" dirty="0" smtClean="0">
                <a:solidFill>
                  <a:srgbClr val="FF0000"/>
                </a:solidFill>
                <a:latin typeface="Times New Roman" panose="02020603050405020304" pitchFamily="18" charset="0"/>
                <a:cs typeface="Times New Roman" panose="02020603050405020304" pitchFamily="18" charset="0"/>
              </a:rPr>
              <a:t>положения </a:t>
            </a:r>
            <a:r>
              <a:rPr lang="ru-RU" dirty="0">
                <a:solidFill>
                  <a:srgbClr val="FF0000"/>
                </a:solidFill>
                <a:latin typeface="Times New Roman" panose="02020603050405020304" pitchFamily="18" charset="0"/>
                <a:cs typeface="Times New Roman" panose="02020603050405020304" pitchFamily="18" charset="0"/>
              </a:rPr>
              <a:t>пункта 99 </a:t>
            </a:r>
            <a:r>
              <a:rPr lang="ru-RU" dirty="0">
                <a:latin typeface="Times New Roman" panose="02020603050405020304" pitchFamily="18" charset="0"/>
                <a:cs typeface="Times New Roman" panose="02020603050405020304" pitchFamily="18" charset="0"/>
              </a:rPr>
              <a:t>Правил в части, касающейся осуществления работодателем деятельности по обучению работников вопросам охраны труда при условии внесения этим работодателем информации в личный кабинет индивидуального предпринимателя или юридического лица в информационной системе охраны труда Министерства труда и социальной защиты Российской Федерации, применяются </a:t>
            </a:r>
            <a:r>
              <a:rPr lang="ru-RU" dirty="0">
                <a:solidFill>
                  <a:srgbClr val="FF0000"/>
                </a:solidFill>
                <a:latin typeface="Times New Roman" panose="02020603050405020304" pitchFamily="18" charset="0"/>
                <a:cs typeface="Times New Roman" panose="02020603050405020304" pitchFamily="18" charset="0"/>
              </a:rPr>
              <a:t>с 1 марта 2023 г.;</a:t>
            </a: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964096" y="332992"/>
            <a:ext cx="9555776" cy="575729"/>
          </a:xfrm>
        </p:spPr>
        <p:txBody>
          <a:bodyPr>
            <a:noAutofit/>
          </a:bodyPr>
          <a:lstStyle/>
          <a:p>
            <a:r>
              <a:rPr lang="ru-RU" sz="3600" b="1" dirty="0">
                <a:latin typeface="Times New Roman" panose="02020603050405020304" pitchFamily="18" charset="0"/>
                <a:cs typeface="Times New Roman" panose="02020603050405020304" pitchFamily="18" charset="0"/>
              </a:rPr>
              <a:t>Новый порядок обучения с 1 сентября 2022 г.</a:t>
            </a:r>
            <a:endParaRPr lang="ru-RU"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61457586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1540565" y="1492695"/>
            <a:ext cx="9730409" cy="4183408"/>
          </a:xfrm>
        </p:spPr>
        <p:txBody>
          <a:bodyPr>
            <a:noAutofit/>
          </a:bodyPr>
          <a:lstStyle/>
          <a:p>
            <a:pPr marL="0" indent="0">
              <a:buNone/>
            </a:pPr>
            <a:r>
              <a:rPr lang="ru-RU" sz="2400" dirty="0">
                <a:latin typeface="Times New Roman" panose="02020603050405020304" pitchFamily="18" charset="0"/>
                <a:cs typeface="Times New Roman" panose="02020603050405020304" pitchFamily="18" charset="0"/>
              </a:rPr>
              <a:t>положения пунктов 104 - 116 Правил в части, касающейся внесения сведений в </a:t>
            </a:r>
            <a:r>
              <a:rPr lang="ru-RU" sz="2400" dirty="0">
                <a:solidFill>
                  <a:srgbClr val="FF0000"/>
                </a:solidFill>
                <a:latin typeface="Times New Roman" panose="02020603050405020304" pitchFamily="18" charset="0"/>
                <a:cs typeface="Times New Roman" panose="02020603050405020304" pitchFamily="18" charset="0"/>
              </a:rPr>
              <a:t>реестр </a:t>
            </a:r>
            <a:r>
              <a:rPr lang="ru-RU" sz="2400" dirty="0">
                <a:latin typeface="Times New Roman" panose="02020603050405020304" pitchFamily="18" charset="0"/>
                <a:cs typeface="Times New Roman" panose="02020603050405020304" pitchFamily="18" charset="0"/>
              </a:rPr>
              <a:t>индивидуальных предпринимателей и юридических лиц, осуществляющих деятельность по обучению своих работников вопросам охраны труда, применяются с 1 марта 2023 г.;</a:t>
            </a:r>
          </a:p>
          <a:p>
            <a:pPr marL="0" indent="0">
              <a:buNone/>
            </a:pPr>
            <a:r>
              <a:rPr lang="ru-RU" sz="2400" dirty="0">
                <a:latin typeface="Times New Roman" panose="02020603050405020304" pitchFamily="18" charset="0"/>
                <a:cs typeface="Times New Roman" panose="02020603050405020304" pitchFamily="18" charset="0"/>
              </a:rPr>
              <a:t>положения пунктов 118 и 119 Правил в части, касающейся внесения сведений в </a:t>
            </a:r>
            <a:r>
              <a:rPr lang="ru-RU" sz="2400" dirty="0">
                <a:solidFill>
                  <a:srgbClr val="FF0000"/>
                </a:solidFill>
                <a:latin typeface="Times New Roman" panose="02020603050405020304" pitchFamily="18" charset="0"/>
                <a:cs typeface="Times New Roman" panose="02020603050405020304" pitchFamily="18" charset="0"/>
              </a:rPr>
              <a:t>реестр обученных по охране труда лиц</a:t>
            </a:r>
            <a:r>
              <a:rPr lang="ru-RU" sz="2400" dirty="0">
                <a:latin typeface="Times New Roman" panose="02020603050405020304" pitchFamily="18" charset="0"/>
                <a:cs typeface="Times New Roman" panose="02020603050405020304" pitchFamily="18" charset="0"/>
              </a:rPr>
              <a:t>, применяются с 1 марта 2023 г.;</a:t>
            </a:r>
          </a:p>
          <a:p>
            <a:pPr marL="0" indent="0">
              <a:buNone/>
            </a:pPr>
            <a:r>
              <a:rPr lang="ru-RU" sz="2400" dirty="0">
                <a:latin typeface="Times New Roman" panose="02020603050405020304" pitchFamily="18" charset="0"/>
                <a:cs typeface="Times New Roman" panose="02020603050405020304" pitchFamily="18" charset="0"/>
              </a:rPr>
              <a:t>документы, подтверждающие проверку у работников знания требований охраны труда, выданные в установленном порядке до введения в действие Правил, </a:t>
            </a:r>
            <a:r>
              <a:rPr lang="ru-RU" sz="2400" dirty="0">
                <a:solidFill>
                  <a:srgbClr val="FF0000"/>
                </a:solidFill>
                <a:latin typeface="Times New Roman" panose="02020603050405020304" pitchFamily="18" charset="0"/>
                <a:cs typeface="Times New Roman" panose="02020603050405020304" pitchFamily="18" charset="0"/>
              </a:rPr>
              <a:t>действительны до окончания срока их действия.</a:t>
            </a: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401417" y="332992"/>
            <a:ext cx="10028583" cy="575729"/>
          </a:xfrm>
        </p:spPr>
        <p:txBody>
          <a:bodyPr>
            <a:noAutofit/>
          </a:bodyPr>
          <a:lstStyle/>
          <a:p>
            <a:r>
              <a:rPr lang="ru-RU" sz="3600" b="1" dirty="0">
                <a:latin typeface="Times New Roman" panose="02020603050405020304" pitchFamily="18" charset="0"/>
                <a:cs typeface="Times New Roman" panose="02020603050405020304" pitchFamily="18" charset="0"/>
              </a:rPr>
              <a:t>Новый порядок обучения с 1 сентября 2022 г.</a:t>
            </a:r>
            <a:endParaRPr lang="ru-RU"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59472012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Тема:</a:t>
            </a:r>
            <a:endParaRPr lang="ru-RU" dirty="0"/>
          </a:p>
        </p:txBody>
      </p:sp>
      <p:sp>
        <p:nvSpPr>
          <p:cNvPr id="3" name="Объект 2"/>
          <p:cNvSpPr>
            <a:spLocks noGrp="1"/>
          </p:cNvSpPr>
          <p:nvPr>
            <p:ph idx="1"/>
          </p:nvPr>
        </p:nvSpPr>
        <p:spPr>
          <a:xfrm>
            <a:off x="838200" y="1542161"/>
            <a:ext cx="10515600" cy="4351338"/>
          </a:xfrm>
        </p:spPr>
        <p:txBody>
          <a:bodyPr>
            <a:normAutofit/>
          </a:bodyPr>
          <a:lstStyle/>
          <a:p>
            <a:pPr marL="0" indent="0">
              <a:buNone/>
            </a:pPr>
            <a:r>
              <a:rPr lang="ru-RU" b="1" dirty="0"/>
              <a:t>4. Медосмотры по новым правилам: опыт проведения, советы практика, как не нарушить закон</a:t>
            </a:r>
          </a:p>
          <a:p>
            <a:pPr lvl="0"/>
            <a:r>
              <a:rPr lang="ru-RU" dirty="0"/>
              <a:t>Как правильно направить сотрудников на медицинский осмотр.</a:t>
            </a:r>
          </a:p>
          <a:p>
            <a:pPr lvl="0"/>
            <a:r>
              <a:rPr lang="ru-RU" dirty="0"/>
              <a:t>Что делать, если сотрудник отказывается пройти медицинский осмотр.</a:t>
            </a:r>
          </a:p>
          <a:p>
            <a:pPr lvl="0"/>
            <a:r>
              <a:rPr lang="ru-RU" dirty="0"/>
              <a:t>Что предпринять, если по результатам медосмотра сотрудника признали непригодным к прежней работе.</a:t>
            </a:r>
          </a:p>
          <a:p>
            <a:pPr lvl="0"/>
            <a:r>
              <a:rPr lang="ru-RU" dirty="0"/>
              <a:t>Кого нужно отправить на психиатрические освидетельствования и как это правильно организовать.</a:t>
            </a:r>
          </a:p>
          <a:p>
            <a:pPr marL="0" indent="0">
              <a:buNone/>
            </a:pPr>
            <a:endParaRPr lang="ru-RU" dirty="0"/>
          </a:p>
        </p:txBody>
      </p:sp>
    </p:spTree>
    <p:extLst>
      <p:ext uri="{BB962C8B-B14F-4D97-AF65-F5344CB8AC3E}">
        <p14:creationId xmlns:p14="http://schemas.microsoft.com/office/powerpoint/2010/main" xmlns="" val="7413131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01501" y="260648"/>
            <a:ext cx="8688780" cy="954107"/>
          </a:xfrm>
          <a:prstGeom prst="rect">
            <a:avLst/>
          </a:prstGeom>
          <a:noFill/>
        </p:spPr>
        <p:txBody>
          <a:bodyPr wrap="square" rtlCol="0">
            <a:spAutoFit/>
          </a:bodyPr>
          <a:lstStyle/>
          <a:p>
            <a:r>
              <a:rPr lang="ru-RU" sz="2800" dirty="0"/>
              <a:t>Проведение медосмотров как обязанность работодателя</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815572" y="1340768"/>
            <a:ext cx="10104964" cy="3693319"/>
          </a:xfrm>
          <a:prstGeom prst="rect">
            <a:avLst/>
          </a:prstGeom>
          <a:noFill/>
        </p:spPr>
        <p:txBody>
          <a:bodyPr wrap="square">
            <a:spAutoFit/>
          </a:bodyPr>
          <a:lstStyle/>
          <a:p>
            <a:r>
              <a:rPr lang="ru-RU" dirty="0"/>
              <a:t>Работодатель обязан за свой счет организовать и провести обязательные предварительные и периодические медосмотры и психиатрическое освидетельствование. </a:t>
            </a:r>
            <a:endParaRPr lang="ru-RU" dirty="0" smtClean="0"/>
          </a:p>
          <a:p>
            <a:endParaRPr lang="ru-RU" dirty="0"/>
          </a:p>
          <a:p>
            <a:r>
              <a:rPr lang="ru-RU" dirty="0"/>
              <a:t>29 января 2021 г. Минюст зарегистрировал приказ Минздрава № 29н от 28 января 2021 г.  об утверждении порядка проведения предварительных и периодических медосмотров работников. Приказ действует с 1 апреля 2021 года.</a:t>
            </a:r>
          </a:p>
          <a:p>
            <a:r>
              <a:rPr lang="ru-RU" dirty="0"/>
              <a:t>Предварительный медосмотр проводится </a:t>
            </a:r>
            <a:r>
              <a:rPr lang="ru-RU" dirty="0" err="1"/>
              <a:t>проводится</a:t>
            </a:r>
            <a:r>
              <a:rPr lang="ru-RU" dirty="0"/>
              <a:t> для лица, поступающего на работу. Поэтому проводите медосмотр до заключения трудового договора. Если соискатель не соответствует, трудовой договор с ним заключать не нужно, составьте мотивированный отказ – у вас есть для этого законное основание – работодатель получает один экземпляр заключения, поэтому просить такое заключение у работника вам не нужно.</a:t>
            </a:r>
          </a:p>
          <a:p>
            <a:r>
              <a:rPr lang="ru-RU" dirty="0"/>
              <a:t/>
            </a:r>
            <a:br>
              <a:rPr lang="ru-RU" dirty="0"/>
            </a:br>
            <a:endParaRPr lang="ru-RU" dirty="0"/>
          </a:p>
        </p:txBody>
      </p:sp>
    </p:spTree>
    <p:extLst>
      <p:ext uri="{BB962C8B-B14F-4D97-AF65-F5344CB8AC3E}">
        <p14:creationId xmlns:p14="http://schemas.microsoft.com/office/powerpoint/2010/main" xmlns="" val="412593789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01501" y="260648"/>
            <a:ext cx="8688780" cy="523220"/>
          </a:xfrm>
          <a:prstGeom prst="rect">
            <a:avLst/>
          </a:prstGeom>
          <a:noFill/>
        </p:spPr>
        <p:txBody>
          <a:bodyPr wrap="square" rtlCol="0">
            <a:spAutoFit/>
          </a:bodyPr>
          <a:lstStyle/>
          <a:p>
            <a:r>
              <a:rPr lang="ru-RU" sz="2800" dirty="0" smtClean="0"/>
              <a:t>Для </a:t>
            </a:r>
            <a:r>
              <a:rPr lang="ru-RU" sz="2800" smtClean="0"/>
              <a:t>кого проводится:</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815572" y="1340768"/>
            <a:ext cx="10104964" cy="4524315"/>
          </a:xfrm>
          <a:prstGeom prst="rect">
            <a:avLst/>
          </a:prstGeom>
          <a:noFill/>
        </p:spPr>
        <p:txBody>
          <a:bodyPr wrap="square">
            <a:spAutoFit/>
          </a:bodyPr>
          <a:lstStyle/>
          <a:p>
            <a:r>
              <a:rPr lang="ru-RU" dirty="0"/>
              <a:t>Медосмотры проводятся в следующих случаях:</a:t>
            </a:r>
          </a:p>
          <a:p>
            <a:pPr marL="285750" indent="-285750">
              <a:buFont typeface="Arial" panose="020B0604020202020204" pitchFamily="34" charset="0"/>
              <a:buChar char="•"/>
            </a:pPr>
            <a:r>
              <a:rPr lang="ru-RU" dirty="0"/>
              <a:t>при вредных условиях труда, обусловленных превышением предельно допустимых концентраций (ПДК) и предельно допустимых уровней (ПДУ) вредных факторов на рабочем месте, начиная с подкласса условий труда 3.1 и выше (для разделов I - V  приказа Минздрава России от 28 января 2021 №  29н); </a:t>
            </a:r>
          </a:p>
          <a:p>
            <a:pPr marL="285750" indent="-285750">
              <a:buFont typeface="Arial" panose="020B0604020202020204" pitchFamily="34" charset="0"/>
              <a:buChar char="•"/>
            </a:pPr>
            <a:r>
              <a:rPr lang="ru-RU" dirty="0"/>
              <a:t>в случае выполнения работ, перечисленных в разделе VI приказа Минздрава России от 28 января 2021 №  29н, вне зависимости от класса условий труда на рабочем месте;</a:t>
            </a:r>
          </a:p>
          <a:p>
            <a:pPr marL="285750" indent="-285750">
              <a:buFont typeface="Arial" panose="020B0604020202020204" pitchFamily="34" charset="0"/>
              <a:buChar char="•"/>
            </a:pPr>
            <a:r>
              <a:rPr lang="ru-RU" dirty="0"/>
              <a:t>при наличии идентифицированных в ходе СОУТ химических веществ – аллергенов, а также опасных для репродуктивного здоровья веществ, веществ с остронаправленным действием, любых канцерогенов, аэрозолей </a:t>
            </a:r>
            <a:r>
              <a:rPr lang="ru-RU" dirty="0" err="1"/>
              <a:t>фиброгенного</a:t>
            </a:r>
            <a:r>
              <a:rPr lang="ru-RU" dirty="0"/>
              <a:t> действия и тех химических веществ, на которые еще не разработаны ПДК. В этом случае медосмотр проводится и при допустимых условиях труда, а не только при вредных или опасных;</a:t>
            </a:r>
          </a:p>
          <a:p>
            <a:pPr marL="285750" indent="-285750">
              <a:buFont typeface="Arial" panose="020B0604020202020204" pitchFamily="34" charset="0"/>
              <a:buChar char="•"/>
            </a:pPr>
            <a:r>
              <a:rPr lang="ru-RU" dirty="0"/>
              <a:t>в случае работы в организации, обязанной проходить медосмотр всем коллективом или на отдельном участке, указанной в приказе Минздрава России от 28 января 2021 №  29н.</a:t>
            </a:r>
          </a:p>
          <a:p>
            <a:r>
              <a:rPr lang="ru-RU" dirty="0"/>
              <a:t/>
            </a:r>
            <a:br>
              <a:rPr lang="ru-RU" dirty="0"/>
            </a:br>
            <a:endParaRPr lang="ru-RU" dirty="0"/>
          </a:p>
        </p:txBody>
      </p:sp>
    </p:spTree>
    <p:extLst>
      <p:ext uri="{BB962C8B-B14F-4D97-AF65-F5344CB8AC3E}">
        <p14:creationId xmlns:p14="http://schemas.microsoft.com/office/powerpoint/2010/main" xmlns="" val="5159977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974035" y="1556792"/>
            <a:ext cx="10833652" cy="4183408"/>
          </a:xfrm>
        </p:spPr>
        <p:txBody>
          <a:bodyPr>
            <a:normAutofit lnSpcReduction="10000"/>
          </a:bodyPr>
          <a:lstStyle/>
          <a:p>
            <a:pPr marL="0" indent="0">
              <a:buNone/>
            </a:pPr>
            <a:r>
              <a:rPr lang="ru-RU" dirty="0">
                <a:latin typeface="Times New Roman" panose="02020603050405020304" pitchFamily="18" charset="0"/>
                <a:cs typeface="Times New Roman" panose="02020603050405020304" pitchFamily="18" charset="0"/>
              </a:rPr>
              <a:t>Оценку профессиональных рисков </a:t>
            </a:r>
            <a:r>
              <a:rPr lang="ru-RU" dirty="0" smtClean="0">
                <a:latin typeface="Times New Roman" panose="02020603050405020304" pitchFamily="18" charset="0"/>
                <a:cs typeface="Times New Roman" panose="02020603050405020304" pitchFamily="18" charset="0"/>
              </a:rPr>
              <a:t>важно проводить не </a:t>
            </a:r>
            <a:r>
              <a:rPr lang="ru-RU" dirty="0">
                <a:latin typeface="Times New Roman" panose="02020603050405020304" pitchFamily="18" charset="0"/>
                <a:cs typeface="Times New Roman" panose="02020603050405020304" pitchFamily="18" charset="0"/>
              </a:rPr>
              <a:t>только для уже действующих производственных процессов, но и перед вводом в эксплуатацию производственных объектов и вновь организованных рабочих мест. </a:t>
            </a:r>
          </a:p>
          <a:p>
            <a:pPr marL="0" indent="0">
              <a:buNone/>
            </a:pPr>
            <a:r>
              <a:rPr lang="ru-RU" dirty="0">
                <a:latin typeface="Times New Roman" panose="02020603050405020304" pitchFamily="18" charset="0"/>
                <a:cs typeface="Times New Roman" panose="02020603050405020304" pitchFamily="18" charset="0"/>
              </a:rPr>
              <a:t>Чтобы организовать оценку профрисков, работодатель должен использовать методики для выявления профрисков. </a:t>
            </a:r>
          </a:p>
          <a:p>
            <a:pPr marL="0" indent="0">
              <a:buNone/>
            </a:pPr>
            <a:r>
              <a:rPr lang="ru-RU" dirty="0">
                <a:latin typeface="Times New Roman" panose="02020603050405020304" pitchFamily="18" charset="0"/>
                <a:cs typeface="Times New Roman" panose="02020603050405020304" pitchFamily="18" charset="0"/>
              </a:rPr>
              <a:t>Перечень методик указан в приказе Минтруда России от 28.12.2021 N 796 "Об утверждении Рекомендаций по выбору методов оценки уровней профессиональных рисков и по снижению уровней таких рисков". Также к оценке можно привлечь организацию, которая проводит такие мероприятия (п. 22–24 в 776н). </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863220" y="476673"/>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Новые требования к оценке профрисков</a:t>
            </a:r>
          </a:p>
        </p:txBody>
      </p:sp>
    </p:spTree>
    <p:extLst>
      <p:ext uri="{BB962C8B-B14F-4D97-AF65-F5344CB8AC3E}">
        <p14:creationId xmlns:p14="http://schemas.microsoft.com/office/powerpoint/2010/main" xmlns="" val="222483139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01501" y="260648"/>
            <a:ext cx="8688780" cy="954107"/>
          </a:xfrm>
          <a:prstGeom prst="rect">
            <a:avLst/>
          </a:prstGeom>
          <a:noFill/>
        </p:spPr>
        <p:txBody>
          <a:bodyPr wrap="square" rtlCol="0">
            <a:spAutoFit/>
          </a:bodyPr>
          <a:lstStyle/>
          <a:p>
            <a:r>
              <a:rPr lang="ru-RU" sz="2800" dirty="0"/>
              <a:t>Проведение медосмотров как обязанность работодателя</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815572" y="1340768"/>
            <a:ext cx="10104964" cy="4524315"/>
          </a:xfrm>
          <a:prstGeom prst="rect">
            <a:avLst/>
          </a:prstGeom>
          <a:noFill/>
        </p:spPr>
        <p:txBody>
          <a:bodyPr wrap="square">
            <a:spAutoFit/>
          </a:bodyPr>
          <a:lstStyle/>
          <a:p>
            <a:r>
              <a:rPr lang="ru-RU" dirty="0"/>
              <a:t>На медосмотр соискатель или работник должен предоставить врачебной комиссии:</a:t>
            </a:r>
          </a:p>
          <a:p>
            <a:r>
              <a:rPr lang="ru-RU" dirty="0"/>
              <a:t>Паспорт, </a:t>
            </a:r>
            <a:r>
              <a:rPr lang="ru-RU" dirty="0" err="1"/>
              <a:t>снилс</a:t>
            </a:r>
            <a:r>
              <a:rPr lang="ru-RU" dirty="0"/>
              <a:t>, направление на медосмотр, решение врачебной комиссии по психиатрическому освидетельствованию (если такое освидетельствование положено), полис ОМС, полис ДМС (при наличии). Работник или соискатель вправе, но не обязаны предоставлять выписку из своей медкарты по месту прикрепления.</a:t>
            </a:r>
          </a:p>
          <a:p>
            <a:endParaRPr lang="ru-RU" dirty="0"/>
          </a:p>
          <a:p>
            <a:r>
              <a:rPr lang="ru-RU" dirty="0"/>
              <a:t>Периодический осмотр может теперь проводится и мобильными бригадами врачей-специалистов, но до этого необходимо пройти диагностические исследования в медицинской организации.</a:t>
            </a:r>
          </a:p>
          <a:p>
            <a:r>
              <a:rPr lang="ru-RU" dirty="0"/>
              <a:t>Список контингентов теперь заменили списком работников, подлежащих предварительному и периодическому медосмотру. Теперь не все работодатели должны отправлять список работников в Роспотребнадзор – а только отдельные отрасли: общепит, торговля, водопроводные, медицинские организации, детские учреждения, и организации, указанные в приказе Минздрава и Минтруда России № 998н/1420н от 31.12.2020 г.</a:t>
            </a:r>
          </a:p>
          <a:p>
            <a:r>
              <a:rPr lang="ru-RU" dirty="0"/>
              <a:t/>
            </a:r>
            <a:br>
              <a:rPr lang="ru-RU" dirty="0"/>
            </a:br>
            <a:endParaRPr lang="ru-RU" dirty="0"/>
          </a:p>
        </p:txBody>
      </p:sp>
    </p:spTree>
    <p:extLst>
      <p:ext uri="{BB962C8B-B14F-4D97-AF65-F5344CB8AC3E}">
        <p14:creationId xmlns:p14="http://schemas.microsoft.com/office/powerpoint/2010/main" xmlns="" val="246770229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01501" y="260648"/>
            <a:ext cx="8688780" cy="523220"/>
          </a:xfrm>
          <a:prstGeom prst="rect">
            <a:avLst/>
          </a:prstGeom>
          <a:noFill/>
        </p:spPr>
        <p:txBody>
          <a:bodyPr wrap="square" rtlCol="0">
            <a:spAutoFit/>
          </a:bodyPr>
          <a:lstStyle/>
          <a:p>
            <a:r>
              <a:rPr lang="ru-RU" sz="2800" dirty="0"/>
              <a:t>Заключение по предварительному медосмотру</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815572" y="1340768"/>
            <a:ext cx="10104964" cy="4247317"/>
          </a:xfrm>
          <a:prstGeom prst="rect">
            <a:avLst/>
          </a:prstGeom>
          <a:noFill/>
        </p:spPr>
        <p:txBody>
          <a:bodyPr wrap="square">
            <a:spAutoFit/>
          </a:bodyPr>
          <a:lstStyle/>
          <a:p>
            <a:r>
              <a:rPr lang="ru-RU" dirty="0"/>
              <a:t>Заключение составляется в трех экземплярах, один экземпляр которого не позднее 5 рабочих дней выдается лицу, поступающему на работу, второй экземпляр Заключения приобщается к медицинской карте, оформляемой в медицинской организации, в которой проводился предварительный осмотр, третий - направляется работодателю.</a:t>
            </a:r>
          </a:p>
          <a:p>
            <a:r>
              <a:rPr lang="ru-RU" dirty="0"/>
              <a:t>При наличии доступа у медицинской организации в единую государственную информационную систему в сфере здравоохранения заключение в форме электронного документа в соответствии с порядком организации системы документооборота в сфере охраны здоровья в части ведения медицинской документации в форме электронных документов вносится медицинской организацией не позднее 5 рабочих дней в единую государственную информационную систему в сфере здравоохранения.</a:t>
            </a:r>
          </a:p>
          <a:p>
            <a:r>
              <a:rPr lang="ru-RU" dirty="0"/>
              <a:t>Заключение в форме электронного документа может передаваться по защищенным каналам связи, с соблюдением требований законодательства Российской Федерации о защите персональных данных.</a:t>
            </a:r>
          </a:p>
          <a:p>
            <a:r>
              <a:rPr lang="ru-RU" dirty="0"/>
              <a:t/>
            </a:r>
            <a:br>
              <a:rPr lang="ru-RU" dirty="0"/>
            </a:br>
            <a:endParaRPr lang="ru-RU" dirty="0"/>
          </a:p>
        </p:txBody>
      </p:sp>
    </p:spTree>
    <p:extLst>
      <p:ext uri="{BB962C8B-B14F-4D97-AF65-F5344CB8AC3E}">
        <p14:creationId xmlns:p14="http://schemas.microsoft.com/office/powerpoint/2010/main" xmlns="" val="423070489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01501" y="260648"/>
            <a:ext cx="8688780" cy="954107"/>
          </a:xfrm>
          <a:prstGeom prst="rect">
            <a:avLst/>
          </a:prstGeom>
          <a:noFill/>
        </p:spPr>
        <p:txBody>
          <a:bodyPr wrap="square" rtlCol="0">
            <a:spAutoFit/>
          </a:bodyPr>
          <a:lstStyle/>
          <a:p>
            <a:r>
              <a:rPr lang="ru-RU" sz="2800" dirty="0"/>
              <a:t>Соискатель не может пройти предварительный медосмотр?</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815572" y="1340768"/>
            <a:ext cx="10104964" cy="4524315"/>
          </a:xfrm>
          <a:prstGeom prst="rect">
            <a:avLst/>
          </a:prstGeom>
          <a:noFill/>
        </p:spPr>
        <p:txBody>
          <a:bodyPr wrap="square">
            <a:spAutoFit/>
          </a:bodyPr>
          <a:lstStyle/>
          <a:p>
            <a:r>
              <a:rPr lang="ru-RU" dirty="0"/>
              <a:t>Предварительный осмотр является завершенным в случае наличия заключений врачей-специалистов и результатов лабораторных и функциональных исследований в объеме, установленном договором между медицинской организацией и работодателем, в соответствии с приложением к настоящему Порядку, с учетом результатов ранее проведенных (не позднее одного года) медицинских осмотров, диспансеризации.</a:t>
            </a:r>
          </a:p>
          <a:p>
            <a:r>
              <a:rPr lang="ru-RU" dirty="0"/>
              <a:t>В случаях затруднения в оценке результатов осмотра лицу, поступающему на работу, в связи с имеющимся у него заболеванием выдается справка о необходимости дополнительного медицинского обследования. Работодателю направляется информация о выдаче такой справки, а лицо, поступающее на работу, считается не прошедшим предварительный осмотр с учетом выявленных заболеваний (состояний) и медицинских противопоказаний к осуществлению отдельных видов работ. Проведение экспертизы профессиональной пригодности проводится в таких случаях лицом, поступающим на работу, самостоятельно </a:t>
            </a:r>
            <a:r>
              <a:rPr lang="ru-RU" dirty="0">
                <a:solidFill>
                  <a:srgbClr val="FF0000"/>
                </a:solidFill>
              </a:rPr>
              <a:t>в рамках программы государственной гарантии бесплатного оказания гражданам медицинской помощи</a:t>
            </a:r>
          </a:p>
          <a:p>
            <a:r>
              <a:rPr lang="ru-RU" dirty="0"/>
              <a:t/>
            </a:r>
            <a:br>
              <a:rPr lang="ru-RU" dirty="0"/>
            </a:br>
            <a:endParaRPr lang="ru-RU" dirty="0"/>
          </a:p>
        </p:txBody>
      </p:sp>
    </p:spTree>
    <p:extLst>
      <p:ext uri="{BB962C8B-B14F-4D97-AF65-F5344CB8AC3E}">
        <p14:creationId xmlns:p14="http://schemas.microsoft.com/office/powerpoint/2010/main" xmlns="" val="149473654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01501" y="260648"/>
            <a:ext cx="8688780" cy="523220"/>
          </a:xfrm>
          <a:prstGeom prst="rect">
            <a:avLst/>
          </a:prstGeom>
          <a:noFill/>
        </p:spPr>
        <p:txBody>
          <a:bodyPr wrap="square" rtlCol="0">
            <a:spAutoFit/>
          </a:bodyPr>
          <a:lstStyle/>
          <a:p>
            <a:r>
              <a:rPr lang="ru-RU" sz="2800" dirty="0"/>
              <a:t>Периодический медосмотр</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815572" y="1340768"/>
            <a:ext cx="10104964" cy="5355312"/>
          </a:xfrm>
          <a:prstGeom prst="rect">
            <a:avLst/>
          </a:prstGeom>
          <a:noFill/>
        </p:spPr>
        <p:txBody>
          <a:bodyPr wrap="square">
            <a:spAutoFit/>
          </a:bodyPr>
          <a:lstStyle/>
          <a:p>
            <a:r>
              <a:rPr lang="ru-RU" dirty="0"/>
              <a:t>Поименный список остался. Напоминаем, он нужен только для периодического осмотра. Его объем: </a:t>
            </a:r>
            <a:r>
              <a:rPr lang="ru-RU" dirty="0" err="1"/>
              <a:t>фио</a:t>
            </a:r>
            <a:r>
              <a:rPr lang="ru-RU" dirty="0"/>
              <a:t>, должность, стаж работы по этой должности, наименование структурного подразделения, наименование вредных или опасных производственных факторов. Его нужно утвердить руководителем и не позднее чем за 2 месяца представить в медицинскую организацию. Направление выдавайте обязательно, и ведите учет. Когда </a:t>
            </a:r>
            <a:r>
              <a:rPr lang="ru-RU" dirty="0" err="1"/>
              <a:t>медорганизация</a:t>
            </a:r>
            <a:r>
              <a:rPr lang="ru-RU" dirty="0"/>
              <a:t> получит от вас поименный список, в течение 10 рабочих дней составляет календарный план. Этот план согласовывается с работодателем, но утверждается медицинской организацией. </a:t>
            </a:r>
            <a:r>
              <a:rPr lang="ru-RU" dirty="0">
                <a:solidFill>
                  <a:srgbClr val="FF0000"/>
                </a:solidFill>
              </a:rPr>
              <a:t>Затем у работодателя есть 10 рабочих дней, чтобы письменно ознакомить работников с этим планом.</a:t>
            </a:r>
          </a:p>
          <a:p>
            <a:r>
              <a:rPr lang="ru-RU" dirty="0" err="1">
                <a:solidFill>
                  <a:srgbClr val="FF0000"/>
                </a:solidFill>
              </a:rPr>
              <a:t>Вредники</a:t>
            </a:r>
            <a:r>
              <a:rPr lang="ru-RU" dirty="0">
                <a:solidFill>
                  <a:srgbClr val="FF0000"/>
                </a:solidFill>
              </a:rPr>
              <a:t> проходят первый периодический медосмотр в центре </a:t>
            </a:r>
            <a:r>
              <a:rPr lang="ru-RU" dirty="0" err="1">
                <a:solidFill>
                  <a:srgbClr val="FF0000"/>
                </a:solidFill>
              </a:rPr>
              <a:t>профпатологии</a:t>
            </a:r>
            <a:r>
              <a:rPr lang="ru-RU" dirty="0">
                <a:solidFill>
                  <a:srgbClr val="FF0000"/>
                </a:solidFill>
              </a:rPr>
              <a:t> при стаже работы 5 лет во вредных условиях труда. </a:t>
            </a:r>
            <a:r>
              <a:rPr lang="ru-RU" dirty="0"/>
              <a:t>Пример: к вам устроился сварщик на рабочее место с подклассом 3.1. Предварительный медосмотр он проходит до заключения трудового договора. Затем он проходит через год периодический медосмотр в медицинской организации. А когда его стаж работы с вредными условиями труда достигает 5 лет в вашей организации, направляйте его уже в центр </a:t>
            </a:r>
            <a:r>
              <a:rPr lang="ru-RU" dirty="0" err="1"/>
              <a:t>профпатологии</a:t>
            </a:r>
            <a:r>
              <a:rPr lang="ru-RU" dirty="0"/>
              <a:t>, с которым вы заключили договор. В год проведения осмотра в центре </a:t>
            </a:r>
            <a:r>
              <a:rPr lang="ru-RU" dirty="0" err="1"/>
              <a:t>профпатологии</a:t>
            </a:r>
            <a:r>
              <a:rPr lang="ru-RU" dirty="0"/>
              <a:t> в </a:t>
            </a:r>
            <a:r>
              <a:rPr lang="ru-RU" dirty="0" err="1"/>
              <a:t>медорганизации</a:t>
            </a:r>
            <a:r>
              <a:rPr lang="ru-RU" dirty="0"/>
              <a:t> проходить медосмотр уже не потребуется.</a:t>
            </a:r>
          </a:p>
          <a:p>
            <a:r>
              <a:rPr lang="ru-RU" dirty="0"/>
              <a:t/>
            </a:r>
            <a:br>
              <a:rPr lang="ru-RU" dirty="0"/>
            </a:br>
            <a:endParaRPr lang="ru-RU" dirty="0"/>
          </a:p>
        </p:txBody>
      </p:sp>
    </p:spTree>
    <p:extLst>
      <p:ext uri="{BB962C8B-B14F-4D97-AF65-F5344CB8AC3E}">
        <p14:creationId xmlns:p14="http://schemas.microsoft.com/office/powerpoint/2010/main" xmlns="" val="296107253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01501" y="260648"/>
            <a:ext cx="8688780" cy="954107"/>
          </a:xfrm>
          <a:prstGeom prst="rect">
            <a:avLst/>
          </a:prstGeom>
          <a:noFill/>
        </p:spPr>
        <p:txBody>
          <a:bodyPr wrap="square" rtlCol="0">
            <a:spAutoFit/>
          </a:bodyPr>
          <a:lstStyle/>
          <a:p>
            <a:r>
              <a:rPr lang="ru-RU" sz="2800" dirty="0"/>
              <a:t>Когда медосмотр проводится для пользователей ПЭВМ</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815572" y="1340768"/>
            <a:ext cx="10104964" cy="3693319"/>
          </a:xfrm>
          <a:prstGeom prst="rect">
            <a:avLst/>
          </a:prstGeom>
          <a:noFill/>
        </p:spPr>
        <p:txBody>
          <a:bodyPr wrap="square">
            <a:spAutoFit/>
          </a:bodyPr>
          <a:lstStyle/>
          <a:p>
            <a:r>
              <a:rPr lang="ru-RU" dirty="0"/>
              <a:t>По окончании периодического медосмотра не позднее 30 календарных дней </a:t>
            </a:r>
            <a:r>
              <a:rPr lang="ru-RU" dirty="0" err="1"/>
              <a:t>медорганизация</a:t>
            </a:r>
            <a:r>
              <a:rPr lang="ru-RU" dirty="0"/>
              <a:t> составляет заключительный акт, в 5 экземплярах: в центр </a:t>
            </a:r>
            <a:r>
              <a:rPr lang="ru-RU" dirty="0" err="1"/>
              <a:t>профпатологии</a:t>
            </a:r>
            <a:r>
              <a:rPr lang="ru-RU" dirty="0"/>
              <a:t> субъекта РФ, в Роспотребнадзор, в ФСС, работодателю, а один оставляет себе и хранит 50 лет.</a:t>
            </a:r>
          </a:p>
          <a:p>
            <a:r>
              <a:rPr lang="ru-RU" dirty="0"/>
              <a:t>По факторам:  химическому биологическому, физическому, трудового процесса медосмотр проводится вне зависимости от класса условий труда, на основании данных специальной оценки условий труда.</a:t>
            </a:r>
          </a:p>
          <a:p>
            <a:r>
              <a:rPr lang="ru-RU" dirty="0"/>
              <a:t>По пользователям офисных ПЭВМ:  медосмотр </a:t>
            </a:r>
            <a:r>
              <a:rPr lang="ru-RU" dirty="0" smtClean="0"/>
              <a:t>не потребуется именно по этому основанию. Но если пользователь ПЭВМ работает, например, бухгалтером в больнице, то медосмотр придется проходить ежегодно.</a:t>
            </a:r>
            <a:endParaRPr lang="ru-RU" dirty="0"/>
          </a:p>
          <a:p>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xmlns="" val="313953428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1055440" y="404664"/>
            <a:ext cx="8688780" cy="461665"/>
          </a:xfrm>
          <a:prstGeom prst="rect">
            <a:avLst/>
          </a:prstGeom>
          <a:noFill/>
        </p:spPr>
        <p:txBody>
          <a:bodyPr wrap="square" rtlCol="0">
            <a:spAutoFit/>
          </a:bodyPr>
          <a:lstStyle/>
          <a:p>
            <a:r>
              <a:rPr lang="ru-RU" sz="2400" dirty="0"/>
              <a:t>Обязательное психиатрическое освидетельствование</a:t>
            </a:r>
            <a:endParaRPr lang="ru-RU" sz="24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983432" y="1091988"/>
            <a:ext cx="10104964" cy="3416320"/>
          </a:xfrm>
          <a:prstGeom prst="rect">
            <a:avLst/>
          </a:prstGeom>
          <a:noFill/>
        </p:spPr>
        <p:txBody>
          <a:bodyPr wrap="square">
            <a:spAutoFit/>
          </a:bodyPr>
          <a:lstStyle/>
          <a:p>
            <a:r>
              <a:rPr lang="ru-RU" dirty="0" smtClean="0"/>
              <a:t>Помимо </a:t>
            </a:r>
            <a:r>
              <a:rPr lang="ru-RU" dirty="0"/>
              <a:t>предварительных и периодических медосмотров, работодателю вменяется обязанность по организации  обязательного психиатрического освидетельствования не реже одного раза в пять лет для работников, осуществляющих отдельные виды деятельности, в том числе связанной с источниками повышенной опасности (с влиянием вредных веществ и неблагоприятных производственных факторов), а также работающих в условиях повышенной опасности.</a:t>
            </a:r>
          </a:p>
          <a:p>
            <a:r>
              <a:rPr lang="ru-RU" dirty="0"/>
              <a:t>Такое освидетельствование проводится в порядке, установленном Постановлением Правительства Российской Федерации </a:t>
            </a:r>
            <a:r>
              <a:rPr lang="ru-RU" dirty="0" smtClean="0"/>
              <a:t>«</a:t>
            </a:r>
            <a:r>
              <a:rPr lang="ru-RU" dirty="0"/>
              <a:t>Правила прохождения обязательного психиатрического освидетельствования работниками, осуществляющими отдельные виды деятельности, в том числе деятельность, связанную с источниками повышенной опасности (с влиянием вредных веществ и неблагоприятных производственных факторов), а также работающими в условиях повышенной опасности».</a:t>
            </a:r>
          </a:p>
        </p:txBody>
      </p:sp>
    </p:spTree>
    <p:extLst>
      <p:ext uri="{BB962C8B-B14F-4D97-AF65-F5344CB8AC3E}">
        <p14:creationId xmlns:p14="http://schemas.microsoft.com/office/powerpoint/2010/main" xmlns="" val="268329173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1055440" y="404664"/>
            <a:ext cx="8688780" cy="461665"/>
          </a:xfrm>
          <a:prstGeom prst="rect">
            <a:avLst/>
          </a:prstGeom>
          <a:noFill/>
        </p:spPr>
        <p:txBody>
          <a:bodyPr wrap="square" rtlCol="0">
            <a:spAutoFit/>
          </a:bodyPr>
          <a:lstStyle/>
          <a:p>
            <a:r>
              <a:rPr lang="ru-RU" sz="2400" dirty="0"/>
              <a:t>Обязательное психиатрическое освидетельствование</a:t>
            </a:r>
            <a:endParaRPr lang="ru-RU" sz="24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983432" y="1091988"/>
            <a:ext cx="10104964" cy="4247317"/>
          </a:xfrm>
          <a:prstGeom prst="rect">
            <a:avLst/>
          </a:prstGeom>
          <a:noFill/>
        </p:spPr>
        <p:txBody>
          <a:bodyPr wrap="square">
            <a:spAutoFit/>
          </a:bodyPr>
          <a:lstStyle/>
          <a:p>
            <a:r>
              <a:rPr lang="ru-RU" dirty="0"/>
              <a:t>При подготовке перечня профессий и должностей, подлежащих обязательному психиатрическому освидетельствованию руководствоваться Перечнем медицинских психиатрических противопоказаний для осуществления отдельных видов профессиональной деятельности и деятельности, связанной с источником </a:t>
            </a:r>
            <a:r>
              <a:rPr lang="ru-RU"/>
              <a:t>повышенной </a:t>
            </a:r>
            <a:r>
              <a:rPr lang="ru-RU" smtClean="0"/>
              <a:t>опасности.</a:t>
            </a:r>
            <a:endParaRPr lang="ru-RU" dirty="0"/>
          </a:p>
          <a:p>
            <a:r>
              <a:rPr lang="ru-RU" dirty="0"/>
              <a:t>Работодатель может заключить договор на проведение обязательного психиатрического освидетельствования с врачебными комиссиями для проведения обязательного психиатрического освидетельствования работников только в случае, если такие организации имеют лицензию и указаны в приказе департамента здравоохранения субъектов Российской Федерации об утверждении перечня комиссий по психиатрическому освидетельствованию  соответствующих учреждений здравоохранения.  Например, на всю Москву утверждены только 4 организации, которые могут провести психиатрическое освидетельствование.</a:t>
            </a:r>
          </a:p>
          <a:p>
            <a:r>
              <a:rPr lang="ru-RU" dirty="0"/>
              <a:t/>
            </a:r>
            <a:br>
              <a:rPr lang="ru-RU" dirty="0"/>
            </a:br>
            <a:endParaRPr lang="ru-RU" dirty="0"/>
          </a:p>
        </p:txBody>
      </p:sp>
    </p:spTree>
    <p:extLst>
      <p:ext uri="{BB962C8B-B14F-4D97-AF65-F5344CB8AC3E}">
        <p14:creationId xmlns:p14="http://schemas.microsoft.com/office/powerpoint/2010/main" xmlns="" val="208379782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Тема:</a:t>
            </a:r>
            <a:endParaRPr lang="ru-RU" dirty="0"/>
          </a:p>
        </p:txBody>
      </p:sp>
      <p:sp>
        <p:nvSpPr>
          <p:cNvPr id="3" name="Объект 2"/>
          <p:cNvSpPr>
            <a:spLocks noGrp="1"/>
          </p:cNvSpPr>
          <p:nvPr>
            <p:ph idx="1"/>
          </p:nvPr>
        </p:nvSpPr>
        <p:spPr>
          <a:xfrm>
            <a:off x="765048" y="1560449"/>
            <a:ext cx="10515600" cy="4351338"/>
          </a:xfrm>
        </p:spPr>
        <p:txBody>
          <a:bodyPr>
            <a:normAutofit fontScale="92500" lnSpcReduction="10000"/>
          </a:bodyPr>
          <a:lstStyle/>
          <a:p>
            <a:pPr marL="0" indent="0">
              <a:buNone/>
            </a:pPr>
            <a:r>
              <a:rPr lang="ru-RU" b="1" dirty="0"/>
              <a:t>5. Основы регулирования оценки профессиональных рисков. Требования-2022</a:t>
            </a:r>
          </a:p>
          <a:p>
            <a:pPr lvl="0"/>
            <a:r>
              <a:rPr lang="ru-RU" dirty="0"/>
              <a:t>понятия и цели оценки профессиональных рисков</a:t>
            </a:r>
          </a:p>
          <a:p>
            <a:pPr lvl="0"/>
            <a:r>
              <a:rPr lang="ru-RU" dirty="0" smtClean="0"/>
              <a:t>виды </a:t>
            </a:r>
            <a:r>
              <a:rPr lang="ru-RU" dirty="0"/>
              <a:t>методов оценки профессиональных рисков</a:t>
            </a:r>
          </a:p>
          <a:p>
            <a:pPr lvl="0"/>
            <a:r>
              <a:rPr lang="ru-RU" dirty="0"/>
              <a:t>сравнение и выбор методов оценки профессиональных рисков</a:t>
            </a:r>
          </a:p>
          <a:p>
            <a:pPr lvl="0"/>
            <a:r>
              <a:rPr lang="ru-RU" dirty="0" smtClean="0"/>
              <a:t>источники </a:t>
            </a:r>
            <a:r>
              <a:rPr lang="ru-RU" dirty="0"/>
              <a:t>информации при оценке профессиональных рисков</a:t>
            </a:r>
          </a:p>
          <a:p>
            <a:pPr lvl="0"/>
            <a:r>
              <a:rPr lang="ru-RU" dirty="0"/>
              <a:t>обработка результатов оценки профессиональных рисков</a:t>
            </a:r>
          </a:p>
          <a:p>
            <a:pPr lvl="0"/>
            <a:r>
              <a:rPr lang="ru-RU" dirty="0"/>
              <a:t>регистрация результатов </a:t>
            </a:r>
            <a:r>
              <a:rPr lang="ru-RU" dirty="0" smtClean="0"/>
              <a:t>оценки </a:t>
            </a:r>
            <a:r>
              <a:rPr lang="ru-RU" dirty="0"/>
              <a:t>рисков</a:t>
            </a:r>
          </a:p>
          <a:p>
            <a:pPr lvl="0"/>
            <a:r>
              <a:rPr lang="ru-RU" dirty="0" smtClean="0"/>
              <a:t>использование </a:t>
            </a:r>
            <a:r>
              <a:rPr lang="ru-RU" dirty="0"/>
              <a:t>результатов оценки рисков в обеспечении эффективного функционирования СУОТ</a:t>
            </a:r>
          </a:p>
          <a:p>
            <a:pPr marL="0" indent="0">
              <a:buNone/>
            </a:pPr>
            <a:endParaRPr lang="ru-RU" dirty="0"/>
          </a:p>
        </p:txBody>
      </p:sp>
    </p:spTree>
    <p:extLst>
      <p:ext uri="{BB962C8B-B14F-4D97-AF65-F5344CB8AC3E}">
        <p14:creationId xmlns:p14="http://schemas.microsoft.com/office/powerpoint/2010/main" xmlns="" val="176981849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39416" y="141417"/>
            <a:ext cx="8688780" cy="954107"/>
          </a:xfrm>
          <a:prstGeom prst="rect">
            <a:avLst/>
          </a:prstGeom>
          <a:noFill/>
        </p:spPr>
        <p:txBody>
          <a:bodyPr wrap="square" rtlCol="0">
            <a:spAutoFit/>
          </a:bodyPr>
          <a:lstStyle/>
          <a:p>
            <a:r>
              <a:rPr lang="ru-RU" sz="2800" b="1" dirty="0"/>
              <a:t>Роль специалиста по охране труда при </a:t>
            </a:r>
            <a:r>
              <a:rPr lang="ru-RU" sz="2800" b="1" dirty="0" smtClean="0"/>
              <a:t>организации и проведении оценки профессиональных рисков</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839416" y="1095524"/>
            <a:ext cx="11128950" cy="5663089"/>
          </a:xfrm>
          <a:prstGeom prst="rect">
            <a:avLst/>
          </a:prstGeom>
          <a:noFill/>
        </p:spPr>
        <p:txBody>
          <a:bodyPr wrap="square">
            <a:spAutoFit/>
          </a:bodyPr>
          <a:lstStyle/>
          <a:p>
            <a:endParaRPr lang="ru-RU" sz="1400" dirty="0" smtClean="0"/>
          </a:p>
          <a:p>
            <a:r>
              <a:rPr lang="ru-RU" sz="2000" dirty="0" smtClean="0"/>
              <a:t>Требования </a:t>
            </a:r>
            <a:r>
              <a:rPr lang="ru-RU" sz="2000" dirty="0"/>
              <a:t>к проведению оценки профессиональных рисков установлены </a:t>
            </a:r>
            <a:r>
              <a:rPr lang="ru-RU" sz="2000" dirty="0" smtClean="0"/>
              <a:t>статьями 214 и 218 Трудового </a:t>
            </a:r>
            <a:r>
              <a:rPr lang="ru-RU" sz="2000" dirty="0"/>
              <a:t>кодекса Российской Федерации. Работники и кандидаты на работу обязаны быть ознакомлены с рисками по их должности. Если риски являются неприемлемыми с точки зрения соискателей, они вправе найти другое, более безопасное место работы. </a:t>
            </a:r>
          </a:p>
          <a:p>
            <a:r>
              <a:rPr lang="ru-RU" sz="2000" dirty="0"/>
              <a:t>Для этого работодателем проводится оценка рисков - процесс составления реестра опасностей, расчет вероятности наступления неблагоприятного исхода и ущерба здоровью. Таким образом, профессиональный риск - это вероятность причинения вреда здоровью при воздействии на работников вредных и опасных производственных факторов. </a:t>
            </a:r>
          </a:p>
          <a:p>
            <a:r>
              <a:rPr lang="ru-RU" sz="2000" dirty="0"/>
              <a:t>Многие специалисты по охране труда могут спросить, зачем же проводить оценку рисков, если уже проведена спецоценка. </a:t>
            </a:r>
          </a:p>
          <a:p>
            <a:r>
              <a:rPr lang="ru-RU" sz="2000" dirty="0"/>
              <a:t>Во время спецоценки были идентифицированы факторы, но не была проведена оценка вероятности того, что фактор приведет к травме, острому или хроническому заболеванию, или к гибели. Напоминаем, что спецоценка идентифицировала не риски, а факторы. Чем выше риск, тем больше мер безопасности для его снижения должен принять работодатель. </a:t>
            </a:r>
          </a:p>
          <a:p>
            <a:r>
              <a:rPr lang="ru-RU" sz="2000" dirty="0"/>
              <a:t>Если при приеме на работу человек узнает, что его рабочее место имеет высокую степень риска, у него есть выбор - принять этот риск, или искать другое место работы.</a:t>
            </a:r>
          </a:p>
          <a:p>
            <a:r>
              <a:rPr lang="ru-RU" sz="1400" dirty="0"/>
              <a:t/>
            </a:r>
            <a:br>
              <a:rPr lang="ru-RU" sz="1400" dirty="0"/>
            </a:br>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xmlns="" val="401435772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39416" y="419712"/>
            <a:ext cx="8688780" cy="954107"/>
          </a:xfrm>
          <a:prstGeom prst="rect">
            <a:avLst/>
          </a:prstGeom>
          <a:noFill/>
        </p:spPr>
        <p:txBody>
          <a:bodyPr wrap="square" rtlCol="0">
            <a:spAutoFit/>
          </a:bodyPr>
          <a:lstStyle/>
          <a:p>
            <a:r>
              <a:rPr lang="ru-RU" sz="2800" b="1" dirty="0"/>
              <a:t>Оценка </a:t>
            </a:r>
            <a:r>
              <a:rPr lang="ru-RU" sz="2800" b="1" dirty="0" err="1" smtClean="0"/>
              <a:t>профриска</a:t>
            </a:r>
            <a:r>
              <a:rPr lang="ru-RU" sz="2800" b="1" dirty="0" smtClean="0"/>
              <a:t> как элемент системы </a:t>
            </a:r>
            <a:r>
              <a:rPr lang="ru-RU" sz="2800" b="1" dirty="0"/>
              <a:t>управления охраной </a:t>
            </a:r>
            <a:r>
              <a:rPr lang="ru-RU" sz="2800" b="1" dirty="0" smtClean="0"/>
              <a:t>труда в организации</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609163" y="1472207"/>
            <a:ext cx="11258158" cy="5909310"/>
          </a:xfrm>
          <a:prstGeom prst="rect">
            <a:avLst/>
          </a:prstGeom>
          <a:noFill/>
        </p:spPr>
        <p:txBody>
          <a:bodyPr wrap="square">
            <a:spAutoFit/>
          </a:bodyPr>
          <a:lstStyle/>
          <a:p>
            <a:r>
              <a:rPr lang="ru-RU" sz="2400" dirty="0" smtClean="0"/>
              <a:t>Оценка </a:t>
            </a:r>
            <a:r>
              <a:rPr lang="ru-RU" sz="2400" dirty="0"/>
              <a:t>риска является частью Системы управления охраной труда (СУОТ), в рамках которой риск оценивают для принятия решения о необходимости его снижения или отказа от этого риска (ликвидация опасного процесса).</a:t>
            </a:r>
          </a:p>
          <a:p>
            <a:r>
              <a:rPr lang="ru-RU" sz="2400" dirty="0"/>
              <a:t>Давайте определимся с терминами:</a:t>
            </a:r>
          </a:p>
          <a:p>
            <a:r>
              <a:rPr lang="ru-RU" sz="2400" dirty="0"/>
              <a:t>Опасность – фактор среды и трудового процесса, который может быть причиной травмы, острого заболевания или внезапного резкого ухудшения здоровья. В зависимости от количественной характеристики и продолжительности действия отдельных факторов рабочей среды они могут стать опасными.</a:t>
            </a:r>
          </a:p>
          <a:p>
            <a:r>
              <a:rPr lang="ru-RU" sz="2400" dirty="0"/>
              <a:t>Риск - сочетание (произведение) вероятности (или частоты) нанесения ущерба и тяжести этого ущерба.</a:t>
            </a:r>
          </a:p>
          <a:p>
            <a:r>
              <a:rPr lang="ru-RU" sz="2400" dirty="0"/>
              <a:t>Профессиональный риск - вероятность причинения вреда здоровью в результате воздействия вредных и (или) опасных производственных факторов при исполнении работником обязанностей по трудовому договору или в иных случаях, установленных Трудовым Кодексом, другими федеральными законами. </a:t>
            </a:r>
          </a:p>
          <a:p>
            <a:r>
              <a:rPr lang="ru-RU" sz="1400" dirty="0"/>
              <a:t/>
            </a:r>
            <a:br>
              <a:rPr lang="ru-RU" sz="1400" dirty="0"/>
            </a:br>
            <a:r>
              <a:rPr lang="ru-RU" sz="1400" dirty="0"/>
              <a:t/>
            </a:r>
            <a:br>
              <a:rPr lang="ru-RU" sz="1400" dirty="0"/>
            </a:br>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xmlns="" val="3195449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815009" y="1556792"/>
            <a:ext cx="10724321" cy="4183408"/>
          </a:xfrm>
        </p:spPr>
        <p:txBody>
          <a:bodyPr>
            <a:normAutofit fontScale="92500" lnSpcReduction="20000"/>
          </a:bodyPr>
          <a:lstStyle/>
          <a:p>
            <a:pPr marL="0" indent="0">
              <a:buNone/>
            </a:pPr>
            <a:r>
              <a:rPr lang="ru-RU" dirty="0" smtClean="0">
                <a:latin typeface="Times New Roman" panose="02020603050405020304" pitchFamily="18" charset="0"/>
                <a:cs typeface="Times New Roman" panose="02020603050405020304" pitchFamily="18" charset="0"/>
              </a:rPr>
              <a:t>При </a:t>
            </a:r>
            <a:r>
              <a:rPr lang="ru-RU" dirty="0">
                <a:latin typeface="Times New Roman" panose="02020603050405020304" pitchFamily="18" charset="0"/>
                <a:cs typeface="Times New Roman" panose="02020603050405020304" pitchFamily="18" charset="0"/>
              </a:rPr>
              <a:t>вводе новых рабочих мест работодатель обязан соблюдать новые требования к организации безопасного рабочего места, которые утвердил Минтруд в отдельном в приказе Минтруда от 29.10.2021 № 774н.</a:t>
            </a:r>
          </a:p>
          <a:p>
            <a:pPr marL="0" indent="0">
              <a:buNone/>
            </a:pPr>
            <a:r>
              <a:rPr lang="ru-RU" dirty="0">
                <a:latin typeface="Times New Roman" panose="02020603050405020304" pitchFamily="18" charset="0"/>
                <a:cs typeface="Times New Roman" panose="02020603050405020304" pitchFamily="18" charset="0"/>
              </a:rPr>
              <a:t>Принципиально меняется подход в предоставлении средств индивидуальной защиты (СИЗ). Обеспечение СИЗ будет осуществляться с учетом имеющихся на рабочем месте вредных производственных факторов, а не в зависимости от профессии занятого на конкретном рабочем месте работника. </a:t>
            </a:r>
          </a:p>
          <a:p>
            <a:pPr marL="0" indent="0">
              <a:buNone/>
            </a:pPr>
            <a:r>
              <a:rPr lang="ru-RU" dirty="0">
                <a:latin typeface="Times New Roman" panose="02020603050405020304" pitchFamily="18" charset="0"/>
                <a:cs typeface="Times New Roman" panose="02020603050405020304" pitchFamily="18" charset="0"/>
              </a:rPr>
              <a:t>У работодателей появятся права:</a:t>
            </a:r>
          </a:p>
          <a:p>
            <a:pPr marL="0" indent="0">
              <a:buNone/>
            </a:pPr>
            <a:r>
              <a:rPr lang="ru-RU" dirty="0">
                <a:latin typeface="Times New Roman" panose="02020603050405020304" pitchFamily="18" charset="0"/>
                <a:cs typeface="Times New Roman" panose="02020603050405020304" pitchFamily="18" charset="0"/>
              </a:rPr>
              <a:t>вести электронный документооборот в области охраны труда;</a:t>
            </a:r>
          </a:p>
          <a:p>
            <a:pPr marL="0" indent="0">
              <a:buNone/>
            </a:pPr>
            <a:r>
              <a:rPr lang="ru-RU" dirty="0">
                <a:latin typeface="Times New Roman" panose="02020603050405020304" pitchFamily="18" charset="0"/>
                <a:cs typeface="Times New Roman" panose="02020603050405020304" pitchFamily="18" charset="0"/>
              </a:rPr>
              <a:t>использовать в целях контроля за безопасностью работ оборудование для дистанционной видео-, аудио- или иной фиксации.</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815008" y="387221"/>
            <a:ext cx="10724321" cy="575729"/>
          </a:xfrm>
        </p:spPr>
        <p:txBody>
          <a:bodyPr>
            <a:noAutofit/>
          </a:bodyPr>
          <a:lstStyle/>
          <a:p>
            <a:r>
              <a:rPr lang="ru-RU" sz="3200" cap="all" dirty="0">
                <a:latin typeface="Times New Roman" panose="02020603050405020304" pitchFamily="18" charset="0"/>
                <a:cs typeface="Times New Roman" panose="02020603050405020304" pitchFamily="18" charset="0"/>
              </a:rPr>
              <a:t>Новые требования к оценке профрисков</a:t>
            </a:r>
          </a:p>
        </p:txBody>
      </p:sp>
    </p:spTree>
    <p:extLst>
      <p:ext uri="{BB962C8B-B14F-4D97-AF65-F5344CB8AC3E}">
        <p14:creationId xmlns:p14="http://schemas.microsoft.com/office/powerpoint/2010/main" xmlns="" val="381803228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39416" y="419712"/>
            <a:ext cx="8688780" cy="954107"/>
          </a:xfrm>
          <a:prstGeom prst="rect">
            <a:avLst/>
          </a:prstGeom>
          <a:noFill/>
        </p:spPr>
        <p:txBody>
          <a:bodyPr wrap="square" rtlCol="0">
            <a:spAutoFit/>
          </a:bodyPr>
          <a:lstStyle/>
          <a:p>
            <a:r>
              <a:rPr lang="ru-RU" sz="2800" b="1" dirty="0"/>
              <a:t>Оценка </a:t>
            </a:r>
            <a:r>
              <a:rPr lang="ru-RU" sz="2800" b="1" dirty="0" err="1" smtClean="0"/>
              <a:t>профриска</a:t>
            </a:r>
            <a:r>
              <a:rPr lang="ru-RU" sz="2800" b="1" dirty="0" smtClean="0"/>
              <a:t> как элемент системы </a:t>
            </a:r>
            <a:r>
              <a:rPr lang="ru-RU" sz="2800" b="1" dirty="0"/>
              <a:t>управления охраной </a:t>
            </a:r>
            <a:r>
              <a:rPr lang="ru-RU" sz="2800" b="1" dirty="0" smtClean="0"/>
              <a:t>труда в организации</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678737" y="1293304"/>
            <a:ext cx="11079254" cy="5355312"/>
          </a:xfrm>
          <a:prstGeom prst="rect">
            <a:avLst/>
          </a:prstGeom>
          <a:noFill/>
        </p:spPr>
        <p:txBody>
          <a:bodyPr wrap="square">
            <a:spAutoFit/>
          </a:bodyPr>
          <a:lstStyle/>
          <a:p>
            <a:endParaRPr lang="ru-RU" sz="2000" dirty="0" smtClean="0"/>
          </a:p>
          <a:p>
            <a:r>
              <a:rPr lang="ru-RU" sz="2000" dirty="0"/>
              <a:t>Оценка риска является частью процесса менеджмента риска и представляет собой структурированный процесс, в рамках которого идентифицируют способы достижения поставленных целей, проводят анализ последствий и вероятности возникновения опасных событий для принятия решения о необходимости обработки риска.</a:t>
            </a:r>
          </a:p>
          <a:p>
            <a:r>
              <a:rPr lang="ru-RU" sz="2000" dirty="0"/>
              <a:t>Управление профессиональными рисками -  комплекс взаимосвязанных мероприятий, являющихся элементами системы управления охраной труда и включающих в себя меры по выявлению, оценке и снижению уровней профессиональных рисков. (Трудовой Кодекс Российской Федерации, статья 209).</a:t>
            </a:r>
          </a:p>
          <a:p>
            <a:r>
              <a:rPr lang="ru-RU" sz="2000" dirty="0"/>
              <a:t>Оценка риска позволяет ответить на следующие основные вопросы:</a:t>
            </a:r>
          </a:p>
          <a:p>
            <a:pPr fontAlgn="base"/>
            <a:r>
              <a:rPr lang="ru-RU" sz="2000" dirty="0"/>
              <a:t>какие события могут произойти и их причина (идентификация опасных событий);</a:t>
            </a:r>
          </a:p>
          <a:p>
            <a:pPr fontAlgn="base"/>
            <a:r>
              <a:rPr lang="ru-RU" sz="2000" dirty="0"/>
              <a:t>каковы последствия этих событий;</a:t>
            </a:r>
          </a:p>
          <a:p>
            <a:pPr fontAlgn="base"/>
            <a:r>
              <a:rPr lang="ru-RU" sz="2000" dirty="0"/>
              <a:t>какова вероятность их возникновения;</a:t>
            </a:r>
          </a:p>
          <a:p>
            <a:pPr fontAlgn="base"/>
            <a:r>
              <a:rPr lang="ru-RU" sz="2000" dirty="0"/>
              <a:t>какие факторы могут сократить неблагоприятные последствия или уменьшить вероятность возникновения опасных ситуаций.</a:t>
            </a:r>
          </a:p>
          <a:p>
            <a:r>
              <a:rPr lang="ru-RU" sz="1400" dirty="0"/>
              <a:t/>
            </a:r>
            <a:br>
              <a:rPr lang="ru-RU" sz="1400" dirty="0"/>
            </a:br>
            <a:r>
              <a:rPr lang="ru-RU" sz="1400" dirty="0"/>
              <a:t/>
            </a:r>
            <a:br>
              <a:rPr lang="ru-RU" sz="1400" dirty="0"/>
            </a:br>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xmlns="" val="422442678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39416" y="419712"/>
            <a:ext cx="8688780" cy="954107"/>
          </a:xfrm>
          <a:prstGeom prst="rect">
            <a:avLst/>
          </a:prstGeom>
          <a:noFill/>
        </p:spPr>
        <p:txBody>
          <a:bodyPr wrap="square" rtlCol="0">
            <a:spAutoFit/>
          </a:bodyPr>
          <a:lstStyle/>
          <a:p>
            <a:r>
              <a:rPr lang="ru-RU" sz="2800" dirty="0"/>
              <a:t>Оценка </a:t>
            </a:r>
            <a:r>
              <a:rPr lang="ru-RU" sz="2800" dirty="0" err="1" smtClean="0"/>
              <a:t>профриска</a:t>
            </a:r>
            <a:r>
              <a:rPr lang="ru-RU" sz="2800" dirty="0" smtClean="0"/>
              <a:t> как элемент системы </a:t>
            </a:r>
            <a:r>
              <a:rPr lang="ru-RU" sz="2800" dirty="0"/>
              <a:t>управления охраной </a:t>
            </a:r>
            <a:r>
              <a:rPr lang="ru-RU" sz="2800" dirty="0" smtClean="0"/>
              <a:t>труда в организации</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734857" y="1383850"/>
            <a:ext cx="11003256" cy="3600986"/>
          </a:xfrm>
          <a:prstGeom prst="rect">
            <a:avLst/>
          </a:prstGeom>
          <a:noFill/>
        </p:spPr>
        <p:txBody>
          <a:bodyPr wrap="square">
            <a:spAutoFit/>
          </a:bodyPr>
          <a:lstStyle/>
          <a:p>
            <a:endParaRPr lang="ru-RU" sz="1400" dirty="0" smtClean="0"/>
          </a:p>
          <a:p>
            <a:r>
              <a:rPr lang="ru-RU" sz="2000" dirty="0"/>
              <a:t>Для оценки профессиональных рисков применяется любая методика, и работодатель вправе использовать любой метод по своему усмотрению, в зависимости от особенностей своей экономической деятельности и сложности производственных процессов. Можно применять как отечественные, так и зарубежные методики</a:t>
            </a:r>
            <a:r>
              <a:rPr lang="ru-RU" sz="2000" dirty="0" smtClean="0"/>
              <a:t>.</a:t>
            </a:r>
          </a:p>
          <a:p>
            <a:r>
              <a:rPr lang="ru-RU" b="1" dirty="0"/>
              <a:t>Приказ Министерства труда и социальной защиты РФ от 28 декабря 2021 г. N 926 "Об утверждении Рекомендаций по выбору методов оценки уровней профессиональных рисков и по снижению уровней таких рисков"</a:t>
            </a:r>
          </a:p>
          <a:p>
            <a:r>
              <a:rPr lang="ru-RU" sz="2000" dirty="0" smtClean="0"/>
              <a:t>В отдельном разделе Положения о СУОТ необходимо прописать, какие методики использует работодатель, каким образом проводится оценка – самостоятельно или нет. Если не самостоятельно, то в положении о СУОТ так и напишите – на выбор экспертной организации с учетом специфики предприятия-заказчика.</a:t>
            </a:r>
            <a:endParaRPr lang="ru-RU" sz="2000" dirty="0"/>
          </a:p>
        </p:txBody>
      </p:sp>
    </p:spTree>
    <p:extLst>
      <p:ext uri="{BB962C8B-B14F-4D97-AF65-F5344CB8AC3E}">
        <p14:creationId xmlns:p14="http://schemas.microsoft.com/office/powerpoint/2010/main" xmlns="" val="396255893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39416" y="419712"/>
            <a:ext cx="8688780" cy="954107"/>
          </a:xfrm>
          <a:prstGeom prst="rect">
            <a:avLst/>
          </a:prstGeom>
          <a:noFill/>
        </p:spPr>
        <p:txBody>
          <a:bodyPr wrap="square" rtlCol="0">
            <a:spAutoFit/>
          </a:bodyPr>
          <a:lstStyle/>
          <a:p>
            <a:r>
              <a:rPr lang="ru-RU" sz="2800" dirty="0"/>
              <a:t>Оценка </a:t>
            </a:r>
            <a:r>
              <a:rPr lang="ru-RU" sz="2800" dirty="0" err="1" smtClean="0"/>
              <a:t>профриска</a:t>
            </a:r>
            <a:r>
              <a:rPr lang="ru-RU" sz="2800" dirty="0" smtClean="0"/>
              <a:t> как элемент системы </a:t>
            </a:r>
            <a:r>
              <a:rPr lang="ru-RU" sz="2800" dirty="0"/>
              <a:t>управления охраной </a:t>
            </a:r>
            <a:r>
              <a:rPr lang="ru-RU" sz="2800" dirty="0" smtClean="0"/>
              <a:t>труда в организации</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734857" y="1383850"/>
            <a:ext cx="11003256" cy="5232202"/>
          </a:xfrm>
          <a:prstGeom prst="rect">
            <a:avLst/>
          </a:prstGeom>
          <a:noFill/>
        </p:spPr>
        <p:txBody>
          <a:bodyPr wrap="square">
            <a:spAutoFit/>
          </a:bodyPr>
          <a:lstStyle/>
          <a:p>
            <a:endParaRPr lang="ru-RU" sz="1400" dirty="0" smtClean="0"/>
          </a:p>
          <a:p>
            <a:r>
              <a:rPr lang="ru-RU" sz="2000" dirty="0" smtClean="0"/>
              <a:t>В целях исполнения обязанности по управлению профессиональными рисками, предусмотренными статьями 214, 218 Трудового кодекса Российской Федерации, работодателем при оценке уровней профессиональных рисков должны быть установлены следующие условия:</a:t>
            </a:r>
          </a:p>
          <a:p>
            <a:r>
              <a:rPr lang="ru-RU" sz="2000" dirty="0" smtClean="0"/>
              <a:t>а) управление профессиональными рисками осуществляется с учетом текущей, прошлой и будущей деятельности работодателя;</a:t>
            </a:r>
          </a:p>
          <a:p>
            <a:r>
              <a:rPr lang="ru-RU" sz="2000" dirty="0" smtClean="0"/>
              <a:t>б) тяжесть возможного ущерба растет пропорционально увеличению числа людей, подвергающихся опасности;</a:t>
            </a:r>
          </a:p>
          <a:p>
            <a:r>
              <a:rPr lang="ru-RU" sz="2000" dirty="0" smtClean="0"/>
              <a:t>в) все оцененные профессиональные риски подлежат управлению.</a:t>
            </a:r>
          </a:p>
          <a:p>
            <a:r>
              <a:rPr lang="ru-RU" sz="2000" dirty="0" smtClean="0"/>
              <a:t>г) все этапы оценки профессиональных рисков  являются публичными процедурами, при активном участии работников, занятых на рабочих местах, на которых выявляются опасности, так как они владеют детализированной и точной информацией обо всех опасностях, связанных с выполнением ими своей работы.  </a:t>
            </a:r>
          </a:p>
          <a:p>
            <a:r>
              <a:rPr lang="ru-RU" sz="2000" dirty="0" smtClean="0"/>
              <a:t>д) при оценке профессиональных рисков учитываются не только штатные условия деятельности, но и случаи отклонений в работе, в том числе связанных с возможными авариями. </a:t>
            </a:r>
          </a:p>
          <a:p>
            <a:r>
              <a:rPr lang="ru-RU" sz="2000" dirty="0" smtClean="0"/>
              <a:t>Таким образом, работодатель в своем порядке проведения оценки профессиональных рисков может указать, каким образом будет организованы определение опасностей и оценка рисков. </a:t>
            </a:r>
            <a:endParaRPr lang="ru-RU" sz="2000" dirty="0"/>
          </a:p>
        </p:txBody>
      </p:sp>
    </p:spTree>
    <p:extLst>
      <p:ext uri="{BB962C8B-B14F-4D97-AF65-F5344CB8AC3E}">
        <p14:creationId xmlns:p14="http://schemas.microsoft.com/office/powerpoint/2010/main" xmlns="" val="86986745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39416" y="419712"/>
            <a:ext cx="8688780" cy="523220"/>
          </a:xfrm>
          <a:prstGeom prst="rect">
            <a:avLst/>
          </a:prstGeom>
          <a:noFill/>
        </p:spPr>
        <p:txBody>
          <a:bodyPr wrap="square" rtlCol="0">
            <a:spAutoFit/>
          </a:bodyPr>
          <a:lstStyle/>
          <a:p>
            <a:r>
              <a:rPr lang="ru-RU" sz="2800" b="1" dirty="0" smtClean="0"/>
              <a:t>Этапы </a:t>
            </a:r>
            <a:r>
              <a:rPr lang="ru-RU" sz="2800" b="1" dirty="0"/>
              <a:t>проведения оценки рисков</a:t>
            </a:r>
          </a:p>
        </p:txBody>
      </p:sp>
      <p:sp>
        <p:nvSpPr>
          <p:cNvPr id="5" name="TextBox 4">
            <a:extLst>
              <a:ext uri="{FF2B5EF4-FFF2-40B4-BE49-F238E27FC236}">
                <a16:creationId xmlns:a16="http://schemas.microsoft.com/office/drawing/2014/main" xmlns="" id="{74528399-4C82-41D3-BF2A-102501098D7B}"/>
              </a:ext>
            </a:extLst>
          </p:cNvPr>
          <p:cNvSpPr txBox="1"/>
          <p:nvPr/>
        </p:nvSpPr>
        <p:spPr>
          <a:xfrm>
            <a:off x="347870" y="942932"/>
            <a:ext cx="11534559" cy="5016758"/>
          </a:xfrm>
          <a:prstGeom prst="rect">
            <a:avLst/>
          </a:prstGeom>
          <a:noFill/>
        </p:spPr>
        <p:txBody>
          <a:bodyPr wrap="square">
            <a:spAutoFit/>
          </a:bodyPr>
          <a:lstStyle/>
          <a:p>
            <a:r>
              <a:rPr lang="ru-RU" sz="2000" dirty="0" smtClean="0"/>
              <a:t>Первый </a:t>
            </a:r>
            <a:r>
              <a:rPr lang="ru-RU" sz="2000" dirty="0"/>
              <a:t>этап - выявление (идентификация) опасностей, определение их возможных проявлений и последствий, выбран показатель ущерба, составление реестра опасностей.</a:t>
            </a:r>
          </a:p>
          <a:p>
            <a:r>
              <a:rPr lang="ru-RU" sz="2000" dirty="0"/>
              <a:t>Второй этап – определение вероятности (частота) наступления ущерба;</a:t>
            </a:r>
          </a:p>
          <a:p>
            <a:r>
              <a:rPr lang="ru-RU" sz="2000" dirty="0"/>
              <a:t>Третий этап -  оценены (рассчитаны) риски.</a:t>
            </a:r>
          </a:p>
          <a:p>
            <a:r>
              <a:rPr lang="ru-RU" sz="2000" dirty="0"/>
              <a:t>Четвертый этап - применение результатов оценки.</a:t>
            </a:r>
          </a:p>
          <a:p>
            <a:r>
              <a:rPr lang="ru-RU" sz="2000" dirty="0"/>
              <a:t>По завершению работ по оценке профессиональных рисков, разрабатываются, утверждаются и доводятся до работников следующие локальные нормативные акты:</a:t>
            </a:r>
          </a:p>
          <a:p>
            <a:pPr fontAlgn="base"/>
            <a:r>
              <a:rPr lang="ru-RU" sz="2000" dirty="0"/>
              <a:t>реестр опасностей;</a:t>
            </a:r>
          </a:p>
          <a:p>
            <a:pPr fontAlgn="base"/>
            <a:r>
              <a:rPr lang="ru-RU" sz="2000" dirty="0"/>
              <a:t>отчет о проведении оценки уровней рисков, с указанием установленных уровней по каждому риску.</a:t>
            </a:r>
          </a:p>
          <a:p>
            <a:pPr fontAlgn="base"/>
            <a:r>
              <a:rPr lang="ru-RU" sz="2000" dirty="0"/>
              <a:t>план мероприятий по снижению уровней профессиональных рисков </a:t>
            </a:r>
          </a:p>
          <a:p>
            <a:r>
              <a:rPr lang="ru-RU" sz="2000" dirty="0"/>
              <a:t>Все выявленные (идентифицированные) опасности должны быть учтены при проведении инструктажей на рабочем месте и стажировке.  </a:t>
            </a:r>
          </a:p>
          <a:p>
            <a:r>
              <a:rPr lang="ru-RU" sz="2000" dirty="0"/>
              <a:t>Все средства индивидуальной защиты должны выдаваться с учетом защиты от выявленных опасностей, средства коллективной защиты устанавливаются с учетом выявленных опасностей. </a:t>
            </a:r>
          </a:p>
          <a:p>
            <a:r>
              <a:rPr lang="ru-RU" sz="2000" dirty="0"/>
              <a:t/>
            </a:r>
            <a:br>
              <a:rPr lang="ru-RU" sz="2000" dirty="0"/>
            </a:b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xmlns="" val="89053304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39416" y="419712"/>
            <a:ext cx="8688780" cy="523220"/>
          </a:xfrm>
          <a:prstGeom prst="rect">
            <a:avLst/>
          </a:prstGeom>
          <a:noFill/>
        </p:spPr>
        <p:txBody>
          <a:bodyPr wrap="square" rtlCol="0">
            <a:spAutoFit/>
          </a:bodyPr>
          <a:lstStyle/>
          <a:p>
            <a:r>
              <a:rPr lang="ru-RU" sz="2800" dirty="0" smtClean="0"/>
              <a:t>Этапы </a:t>
            </a:r>
            <a:r>
              <a:rPr lang="ru-RU" sz="2800" dirty="0"/>
              <a:t>проведения оценки рисков</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734856" y="1383850"/>
            <a:ext cx="10715021" cy="4524315"/>
          </a:xfrm>
          <a:prstGeom prst="rect">
            <a:avLst/>
          </a:prstGeom>
          <a:noFill/>
        </p:spPr>
        <p:txBody>
          <a:bodyPr wrap="square">
            <a:spAutoFit/>
          </a:bodyPr>
          <a:lstStyle/>
          <a:p>
            <a:r>
              <a:rPr lang="ru-RU" sz="2400" dirty="0"/>
              <a:t>К участию в оценке профессиональных рисков привлекается первичная профсоюзная организация или другой представительный орган работников, а также сами работники на этапе идентификации </a:t>
            </a:r>
            <a:r>
              <a:rPr lang="ru-RU" sz="2400" dirty="0" smtClean="0"/>
              <a:t>опасностей.</a:t>
            </a:r>
            <a:endParaRPr lang="ru-RU" sz="2400" dirty="0"/>
          </a:p>
          <a:p>
            <a:r>
              <a:rPr lang="ru-RU" sz="2400" dirty="0"/>
              <a:t>Идентификации рисков предшествует разработка инструментов для оценки, например, опросного листа, формирование комиссии по проведению оценки рисков</a:t>
            </a:r>
            <a:r>
              <a:rPr lang="ru-RU" sz="2400" dirty="0" smtClean="0"/>
              <a:t>..</a:t>
            </a:r>
            <a:r>
              <a:rPr lang="ru-RU" sz="2400" dirty="0"/>
              <a:t>  По сути, комиссия по проведению оценки рисков, не что иное как экспертная группа. </a:t>
            </a:r>
          </a:p>
          <a:p>
            <a:r>
              <a:rPr lang="ru-RU" sz="2400" dirty="0"/>
              <a:t>После того, как подготовительный этап будет завершен, комиссия приступит к выполнению первого этапа - к идентификации рисков. </a:t>
            </a:r>
          </a:p>
          <a:p>
            <a:r>
              <a:rPr lang="ru-RU" sz="2400" dirty="0"/>
              <a:t/>
            </a:r>
            <a:br>
              <a:rPr lang="ru-RU" sz="2400" dirty="0"/>
            </a:br>
            <a:r>
              <a:rPr lang="ru-RU" sz="2400" dirty="0"/>
              <a:t/>
            </a:r>
            <a:br>
              <a:rPr lang="ru-RU" sz="2400" dirty="0"/>
            </a:b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xmlns="" val="132263769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12361" y="210991"/>
            <a:ext cx="8688780" cy="523220"/>
          </a:xfrm>
          <a:prstGeom prst="rect">
            <a:avLst/>
          </a:prstGeom>
          <a:noFill/>
        </p:spPr>
        <p:txBody>
          <a:bodyPr wrap="square" rtlCol="0">
            <a:spAutoFit/>
          </a:bodyPr>
          <a:lstStyle/>
          <a:p>
            <a:r>
              <a:rPr lang="ru-RU" sz="2800" dirty="0"/>
              <a:t>1 </a:t>
            </a:r>
            <a:r>
              <a:rPr lang="ru-RU" sz="2800" b="1" dirty="0"/>
              <a:t>этап. Идентификация рисков</a:t>
            </a:r>
          </a:p>
        </p:txBody>
      </p:sp>
      <p:sp>
        <p:nvSpPr>
          <p:cNvPr id="5" name="TextBox 4">
            <a:extLst>
              <a:ext uri="{FF2B5EF4-FFF2-40B4-BE49-F238E27FC236}">
                <a16:creationId xmlns:a16="http://schemas.microsoft.com/office/drawing/2014/main" xmlns="" id="{74528399-4C82-41D3-BF2A-102501098D7B}"/>
              </a:ext>
            </a:extLst>
          </p:cNvPr>
          <p:cNvSpPr txBox="1"/>
          <p:nvPr/>
        </p:nvSpPr>
        <p:spPr>
          <a:xfrm>
            <a:off x="426742" y="827259"/>
            <a:ext cx="11599606" cy="2308324"/>
          </a:xfrm>
          <a:prstGeom prst="rect">
            <a:avLst/>
          </a:prstGeom>
          <a:noFill/>
        </p:spPr>
        <p:txBody>
          <a:bodyPr wrap="square">
            <a:spAutoFit/>
          </a:bodyPr>
          <a:lstStyle/>
          <a:p>
            <a:r>
              <a:rPr lang="ru-RU" sz="2400" dirty="0" smtClean="0"/>
              <a:t>Идентификация </a:t>
            </a:r>
            <a:r>
              <a:rPr lang="ru-RU" sz="2400" dirty="0"/>
              <a:t>опасностей в процессе производственной деятельности – это процесс обнаружения, выявления и распознавания опасных и вредных производственных факторов и установления их количественных, временных, пространственных и других характеристик, необходимых и достаточных для разработки профилактических мероприятий (предупреждающих и корректирую­щих действий), обеспечивающих безопасность труда</a:t>
            </a:r>
            <a:r>
              <a:rPr lang="ru-RU" sz="2400" dirty="0" smtClean="0"/>
              <a:t>.</a:t>
            </a:r>
            <a:endParaRPr lang="ru-RU" sz="2400" dirty="0"/>
          </a:p>
        </p:txBody>
      </p:sp>
    </p:spTree>
    <p:extLst>
      <p:ext uri="{BB962C8B-B14F-4D97-AF65-F5344CB8AC3E}">
        <p14:creationId xmlns:p14="http://schemas.microsoft.com/office/powerpoint/2010/main" xmlns="" val="63329982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12361" y="210991"/>
            <a:ext cx="8688780" cy="523220"/>
          </a:xfrm>
          <a:prstGeom prst="rect">
            <a:avLst/>
          </a:prstGeom>
          <a:noFill/>
        </p:spPr>
        <p:txBody>
          <a:bodyPr wrap="square" rtlCol="0">
            <a:spAutoFit/>
          </a:bodyPr>
          <a:lstStyle/>
          <a:p>
            <a:r>
              <a:rPr lang="ru-RU" sz="2800" dirty="0"/>
              <a:t>1 </a:t>
            </a:r>
            <a:r>
              <a:rPr lang="ru-RU" sz="2800" b="1" dirty="0"/>
              <a:t>этап. Идентификация рисков</a:t>
            </a:r>
          </a:p>
        </p:txBody>
      </p:sp>
      <p:sp>
        <p:nvSpPr>
          <p:cNvPr id="5" name="TextBox 4">
            <a:extLst>
              <a:ext uri="{FF2B5EF4-FFF2-40B4-BE49-F238E27FC236}">
                <a16:creationId xmlns:a16="http://schemas.microsoft.com/office/drawing/2014/main" xmlns="" id="{74528399-4C82-41D3-BF2A-102501098D7B}"/>
              </a:ext>
            </a:extLst>
          </p:cNvPr>
          <p:cNvSpPr txBox="1"/>
          <p:nvPr/>
        </p:nvSpPr>
        <p:spPr>
          <a:xfrm>
            <a:off x="426742" y="827259"/>
            <a:ext cx="11599606" cy="5632311"/>
          </a:xfrm>
          <a:prstGeom prst="rect">
            <a:avLst/>
          </a:prstGeom>
          <a:noFill/>
        </p:spPr>
        <p:txBody>
          <a:bodyPr wrap="square">
            <a:spAutoFit/>
          </a:bodyPr>
          <a:lstStyle/>
          <a:p>
            <a:r>
              <a:rPr lang="ru-RU" sz="2400" dirty="0" smtClean="0"/>
              <a:t>Источниками информации для выявления опасностей служат:</a:t>
            </a:r>
          </a:p>
          <a:p>
            <a:pPr marL="342900" indent="-342900">
              <a:buFont typeface="Arial" panose="020B0604020202020204" pitchFamily="34" charset="0"/>
              <a:buChar char="•"/>
            </a:pPr>
            <a:r>
              <a:rPr lang="ru-RU" sz="2400" dirty="0" smtClean="0"/>
              <a:t>нормативные правовые и технические акты, справочная и научно-техническая литература, локальные нормативные акты и др.;</a:t>
            </a:r>
          </a:p>
          <a:p>
            <a:pPr marL="342900" indent="-342900">
              <a:buFont typeface="Arial" panose="020B0604020202020204" pitchFamily="34" charset="0"/>
              <a:buChar char="•"/>
            </a:pPr>
            <a:r>
              <a:rPr lang="ru-RU" sz="2400" dirty="0" smtClean="0"/>
              <a:t>результаты производственного контроля за соблюдением санитарных правил и выполнением санитарно-противоэпидемических (профилактических) мероприятий;</a:t>
            </a:r>
          </a:p>
          <a:p>
            <a:pPr marL="342900" indent="-342900">
              <a:buFont typeface="Arial" panose="020B0604020202020204" pitchFamily="34" charset="0"/>
              <a:buChar char="•"/>
            </a:pPr>
            <a:r>
              <a:rPr lang="ru-RU" sz="2400" dirty="0" smtClean="0"/>
              <a:t>результаты специальной оценки условий труда на рабочих местах;</a:t>
            </a:r>
          </a:p>
          <a:p>
            <a:pPr marL="342900" indent="-342900">
              <a:buFont typeface="Arial" panose="020B0604020202020204" pitchFamily="34" charset="0"/>
              <a:buChar char="•"/>
            </a:pPr>
            <a:r>
              <a:rPr lang="ru-RU" sz="2400" dirty="0" smtClean="0"/>
              <a:t>результаты наблюдения за технологическим процессом, производственной средой, рабочим местом, работой подрядных организаций, внешними факторами производственной среды;</a:t>
            </a:r>
          </a:p>
          <a:p>
            <a:pPr marL="342900" indent="-342900">
              <a:buFont typeface="Arial" panose="020B0604020202020204" pitchFamily="34" charset="0"/>
              <a:buChar char="•"/>
            </a:pPr>
            <a:r>
              <a:rPr lang="ru-RU" sz="2400" dirty="0" smtClean="0"/>
              <a:t>результаты анализа анкет, полученных от работников.</a:t>
            </a:r>
          </a:p>
          <a:p>
            <a:pPr marL="342900" indent="-342900">
              <a:buFont typeface="Arial" panose="020B0604020202020204" pitchFamily="34" charset="0"/>
              <a:buChar char="•"/>
            </a:pPr>
            <a:r>
              <a:rPr lang="ru-RU" sz="2400" dirty="0" smtClean="0"/>
              <a:t>результаты аудита (опроса) сотрудников;</a:t>
            </a:r>
          </a:p>
          <a:p>
            <a:pPr marL="342900" indent="-342900">
              <a:buFont typeface="Arial" panose="020B0604020202020204" pitchFamily="34" charset="0"/>
              <a:buChar char="•"/>
            </a:pPr>
            <a:r>
              <a:rPr lang="ru-RU" sz="2400" dirty="0" smtClean="0"/>
              <a:t>опыт практической деятельности.</a:t>
            </a:r>
          </a:p>
          <a:p>
            <a:r>
              <a:rPr lang="ru-RU" sz="2400" dirty="0" smtClean="0"/>
              <a:t/>
            </a:r>
            <a:br>
              <a:rPr lang="ru-RU" sz="2400" dirty="0" smtClean="0"/>
            </a:br>
            <a:r>
              <a:rPr lang="ru-RU" sz="2400" dirty="0" smtClean="0"/>
              <a:t/>
            </a:r>
            <a:br>
              <a:rPr lang="ru-RU" sz="2400" dirty="0" smtClean="0"/>
            </a:br>
            <a:endParaRPr lang="ru-RU" sz="2400" dirty="0" smtClean="0"/>
          </a:p>
        </p:txBody>
      </p:sp>
    </p:spTree>
    <p:extLst>
      <p:ext uri="{BB962C8B-B14F-4D97-AF65-F5344CB8AC3E}">
        <p14:creationId xmlns:p14="http://schemas.microsoft.com/office/powerpoint/2010/main" xmlns="" val="71844853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62056" y="419712"/>
            <a:ext cx="8688780" cy="954107"/>
          </a:xfrm>
          <a:prstGeom prst="rect">
            <a:avLst/>
          </a:prstGeom>
          <a:noFill/>
        </p:spPr>
        <p:txBody>
          <a:bodyPr wrap="square" rtlCol="0">
            <a:spAutoFit/>
          </a:bodyPr>
          <a:lstStyle/>
          <a:p>
            <a:r>
              <a:rPr lang="ru-RU" sz="2800" b="1" dirty="0"/>
              <a:t>2 этап. Определение вероятности (частоты) наступления ущерба</a:t>
            </a:r>
          </a:p>
        </p:txBody>
      </p:sp>
      <p:sp>
        <p:nvSpPr>
          <p:cNvPr id="5" name="TextBox 4">
            <a:extLst>
              <a:ext uri="{FF2B5EF4-FFF2-40B4-BE49-F238E27FC236}">
                <a16:creationId xmlns:a16="http://schemas.microsoft.com/office/drawing/2014/main" xmlns="" id="{74528399-4C82-41D3-BF2A-102501098D7B}"/>
              </a:ext>
            </a:extLst>
          </p:cNvPr>
          <p:cNvSpPr txBox="1"/>
          <p:nvPr/>
        </p:nvSpPr>
        <p:spPr>
          <a:xfrm>
            <a:off x="556591" y="1700808"/>
            <a:ext cx="11360425" cy="5386090"/>
          </a:xfrm>
          <a:prstGeom prst="rect">
            <a:avLst/>
          </a:prstGeom>
          <a:noFill/>
        </p:spPr>
        <p:txBody>
          <a:bodyPr wrap="square">
            <a:spAutoFit/>
          </a:bodyPr>
          <a:lstStyle/>
          <a:p>
            <a:r>
              <a:rPr lang="ru-RU" sz="2400" dirty="0" smtClean="0"/>
              <a:t>На </a:t>
            </a:r>
            <a:r>
              <a:rPr lang="ru-RU" sz="2400" dirty="0"/>
              <a:t>втором этапе Реестр </a:t>
            </a:r>
            <a:r>
              <a:rPr lang="ru-RU" sz="2400" dirty="0" smtClean="0"/>
              <a:t>опасностей обрабатывается  с </a:t>
            </a:r>
            <a:r>
              <a:rPr lang="ru-RU" sz="2400" dirty="0"/>
              <a:t>целью выяснить, какой ущерб будет причинен, если опасность произойдет. Для этого экспертная группа, состоящая из членов комиссии по проведению рисков может самостоятельно или с привлечением внешнего эксперта, должна установить напротив каждой опасности степень тяжести полученного повреждения здоровью.</a:t>
            </a:r>
          </a:p>
          <a:p>
            <a:r>
              <a:rPr lang="ru-RU" sz="2400" dirty="0"/>
              <a:t>Для определения вероятности (частоты) наступления ущерба в анкете должен быть предусмотрен опрос работников, с какой вероятностью (частотой) может произойти неблагоприятное событие.</a:t>
            </a:r>
          </a:p>
          <a:p>
            <a:r>
              <a:rPr lang="ru-RU" sz="2400" dirty="0"/>
              <a:t>В ходе оценки рисков должны быть установлены качественные значения вероятностей наступления ущербов: низкая, средняя и высокая. При этом вероятность исхода, не связанного с наступлением ущерба, оценивают как среднюю. </a:t>
            </a:r>
          </a:p>
          <a:p>
            <a:r>
              <a:rPr lang="ru-RU" sz="1400" dirty="0"/>
              <a:t/>
            </a:r>
            <a:br>
              <a:rPr lang="ru-RU" sz="1400" dirty="0"/>
            </a:br>
            <a:r>
              <a:rPr lang="ru-RU" sz="1400" dirty="0"/>
              <a:t/>
            </a:r>
            <a:br>
              <a:rPr lang="ru-RU" sz="1400" dirty="0"/>
            </a:br>
            <a:r>
              <a:rPr lang="ru-RU" sz="1400" dirty="0"/>
              <a:t/>
            </a:r>
            <a:br>
              <a:rPr lang="ru-RU" sz="1400" dirty="0"/>
            </a:br>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xmlns="" val="242499309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62056" y="419712"/>
            <a:ext cx="8688780" cy="1077218"/>
          </a:xfrm>
          <a:prstGeom prst="rect">
            <a:avLst/>
          </a:prstGeom>
          <a:noFill/>
        </p:spPr>
        <p:txBody>
          <a:bodyPr wrap="square" rtlCol="0">
            <a:spAutoFit/>
          </a:bodyPr>
          <a:lstStyle/>
          <a:p>
            <a:r>
              <a:rPr lang="ru-RU" sz="3200" b="1" dirty="0"/>
              <a:t>2 этап. </a:t>
            </a:r>
            <a:r>
              <a:rPr lang="ru-RU" sz="3200" b="1" dirty="0" smtClean="0"/>
              <a:t>Значения </a:t>
            </a:r>
            <a:r>
              <a:rPr lang="ru-RU" sz="3200" b="1" dirty="0"/>
              <a:t>вероятности (частоты) наступления ущерба</a:t>
            </a:r>
          </a:p>
        </p:txBody>
      </p:sp>
      <p:sp>
        <p:nvSpPr>
          <p:cNvPr id="5" name="TextBox 4">
            <a:extLst>
              <a:ext uri="{FF2B5EF4-FFF2-40B4-BE49-F238E27FC236}">
                <a16:creationId xmlns:a16="http://schemas.microsoft.com/office/drawing/2014/main" xmlns="" id="{74528399-4C82-41D3-BF2A-102501098D7B}"/>
              </a:ext>
            </a:extLst>
          </p:cNvPr>
          <p:cNvSpPr txBox="1"/>
          <p:nvPr/>
        </p:nvSpPr>
        <p:spPr>
          <a:xfrm>
            <a:off x="626165" y="1780321"/>
            <a:ext cx="11151705" cy="1169551"/>
          </a:xfrm>
          <a:prstGeom prst="rect">
            <a:avLst/>
          </a:prstGeom>
          <a:noFill/>
        </p:spPr>
        <p:txBody>
          <a:bodyPr wrap="square">
            <a:spAutoFit/>
          </a:bodyPr>
          <a:lstStyle/>
          <a:p>
            <a:r>
              <a:rPr lang="ru-RU" sz="1400" dirty="0"/>
              <a:t/>
            </a:r>
            <a:br>
              <a:rPr lang="ru-RU" sz="1400" dirty="0"/>
            </a:br>
            <a:r>
              <a:rPr lang="ru-RU" sz="1400" dirty="0"/>
              <a:t/>
            </a:r>
            <a:br>
              <a:rPr lang="ru-RU" sz="1400" dirty="0"/>
            </a:br>
            <a:r>
              <a:rPr lang="ru-RU" sz="1400" dirty="0"/>
              <a:t/>
            </a:r>
            <a:br>
              <a:rPr lang="ru-RU" sz="1400" dirty="0"/>
            </a:br>
            <a:r>
              <a:rPr lang="ru-RU" sz="1400" dirty="0"/>
              <a:t/>
            </a:r>
            <a:br>
              <a:rPr lang="ru-RU" sz="1400" dirty="0"/>
            </a:br>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Прямоугольник 1"/>
          <p:cNvSpPr/>
          <p:nvPr/>
        </p:nvSpPr>
        <p:spPr>
          <a:xfrm>
            <a:off x="626165" y="1535474"/>
            <a:ext cx="10724322" cy="4893647"/>
          </a:xfrm>
          <a:prstGeom prst="rect">
            <a:avLst/>
          </a:prstGeom>
        </p:spPr>
        <p:txBody>
          <a:bodyPr wrap="square">
            <a:spAutoFit/>
          </a:bodyPr>
          <a:lstStyle/>
          <a:p>
            <a:r>
              <a:rPr lang="ru-RU" sz="2400" dirty="0"/>
              <a:t>Низкая – в должностных инструкциях отсутствует необходимость проведения операций, манипуляций, при которых характерна конкретная опасность. Поэтому опасность не должна возникнуть вообще. Пример: в реестре опасностей указана опасность укуса животного. При этом на рабочем месте и в рабочем пространстве (в том числе территории) данными с пульта видеонаблюдения не зафиксировано ни одного случая появления животного. </a:t>
            </a:r>
          </a:p>
          <a:p>
            <a:r>
              <a:rPr lang="ru-RU" sz="2400" dirty="0"/>
              <a:t>Средняя – наступление риска возможно при грубом нарушении работником требований охраны труда, стандартных операционных процедур, технологических карт и регламентов, или выполнение трудовых обязанностей, не включенных в должностную инструкцию, по которым работник не обучен, не имеет необходимую квалификацию и допуск. </a:t>
            </a:r>
          </a:p>
          <a:p>
            <a:r>
              <a:rPr lang="ru-RU" sz="2400" dirty="0"/>
              <a:t>Высокая – наступление риска возникновения опасности характерно для указанной должности и обусловлено технологией выполнения работ.</a:t>
            </a:r>
          </a:p>
        </p:txBody>
      </p:sp>
    </p:spTree>
    <p:extLst>
      <p:ext uri="{BB962C8B-B14F-4D97-AF65-F5344CB8AC3E}">
        <p14:creationId xmlns:p14="http://schemas.microsoft.com/office/powerpoint/2010/main" xmlns="" val="83597237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62056" y="419712"/>
            <a:ext cx="8688780" cy="523220"/>
          </a:xfrm>
          <a:prstGeom prst="rect">
            <a:avLst/>
          </a:prstGeom>
          <a:noFill/>
        </p:spPr>
        <p:txBody>
          <a:bodyPr wrap="square" rtlCol="0">
            <a:spAutoFit/>
          </a:bodyPr>
          <a:lstStyle/>
          <a:p>
            <a:r>
              <a:rPr lang="ru-RU" sz="2800" dirty="0"/>
              <a:t>3 этап. Оценка расчет рисков</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862056" y="1412776"/>
            <a:ext cx="10617640" cy="4524315"/>
          </a:xfrm>
          <a:prstGeom prst="rect">
            <a:avLst/>
          </a:prstGeom>
          <a:noFill/>
        </p:spPr>
        <p:txBody>
          <a:bodyPr wrap="square">
            <a:spAutoFit/>
          </a:bodyPr>
          <a:lstStyle/>
          <a:p>
            <a:r>
              <a:rPr lang="ru-RU" sz="2000" dirty="0" smtClean="0"/>
              <a:t>На </a:t>
            </a:r>
            <a:r>
              <a:rPr lang="ru-RU" sz="2000" dirty="0"/>
              <a:t>третьем этапе оценки рисков полученные данные по вероятности наступления угрозы и тяжести ее последствий рассчитываются для того, чтобы установить уровень риска по каждой опасности, а также интегрированный риск. Затем нужно произвести ранжирование - от опасности с высоким риском к низкому риску.  </a:t>
            </a:r>
          </a:p>
          <a:p>
            <a:r>
              <a:rPr lang="ru-RU" sz="2000" dirty="0"/>
              <a:t>Для определения степени риска необходимо провести расчет. Для этого последовательно выполняют следующие операции:</a:t>
            </a:r>
          </a:p>
          <a:p>
            <a:r>
              <a:rPr lang="ru-RU" sz="2000" dirty="0"/>
              <a:t>1. Идентифицируют опасности и при необходимости их проявления.</a:t>
            </a:r>
          </a:p>
          <a:p>
            <a:r>
              <a:rPr lang="ru-RU" sz="2000" dirty="0"/>
              <a:t>2. Каждой идентифицированной опасности ставят в соответствие возможный ущерб и соответствующий ему весовой коэффициент.</a:t>
            </a:r>
          </a:p>
          <a:p>
            <a:r>
              <a:rPr lang="ru-RU" sz="2000" dirty="0"/>
              <a:t>3. Определяют качественные значения вероятностей наступления ущербов и исхода, не связанного с наступлением ущерба, и соответствующие им весовые коэффициенты путем логического анализа дерева событий или с использованием вербального описания вероятностей (частот).</a:t>
            </a:r>
          </a:p>
          <a:p>
            <a:r>
              <a:rPr lang="ru-RU" sz="1400" dirty="0"/>
              <a:t/>
            </a:r>
            <a:br>
              <a:rPr lang="ru-RU" sz="1400" dirty="0"/>
            </a:br>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xmlns="" val="1993202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999196" y="1596549"/>
            <a:ext cx="10679281" cy="2478494"/>
          </a:xfrm>
        </p:spPr>
        <p:txBody>
          <a:bodyPr>
            <a:normAutofit fontScale="92500" lnSpcReduction="20000"/>
          </a:bodyPr>
          <a:lstStyle/>
          <a:p>
            <a:pPr marL="0" indent="0">
              <a:buNone/>
            </a:pPr>
            <a:r>
              <a:rPr lang="ru-RU" dirty="0">
                <a:latin typeface="Times New Roman" panose="02020603050405020304" pitchFamily="18" charset="0"/>
                <a:cs typeface="Times New Roman" panose="02020603050405020304" pitchFamily="18" charset="0"/>
              </a:rPr>
              <a:t>Работодатель вправе предоставить дистанционный доступ к наблюдению за безопасным производством работ и к базам электронных документов в области охраны труда представителям федеральных органов власти, уполномоченных на осуществление федерального государственного надзора за соблюдением трудового законодательства.</a:t>
            </a:r>
          </a:p>
          <a:p>
            <a:pPr marL="0" indent="0">
              <a:buNone/>
            </a:pPr>
            <a:r>
              <a:rPr lang="ru-RU" dirty="0">
                <a:latin typeface="Times New Roman" panose="02020603050405020304" pitchFamily="18" charset="0"/>
                <a:cs typeface="Times New Roman" panose="02020603050405020304" pitchFamily="18" charset="0"/>
              </a:rPr>
              <a:t>Если работодатель примет решение вести дистанционный контроль за работами, об этом нужно уведомить работников в трудовом договоре (</a:t>
            </a:r>
            <a:r>
              <a:rPr lang="ru-RU" dirty="0" err="1">
                <a:latin typeface="Times New Roman" panose="02020603050405020304" pitchFamily="18" charset="0"/>
                <a:cs typeface="Times New Roman" panose="02020603050405020304" pitchFamily="18" charset="0"/>
              </a:rPr>
              <a:t>абз</a:t>
            </a:r>
            <a:r>
              <a:rPr lang="ru-RU" dirty="0">
                <a:latin typeface="Times New Roman" panose="02020603050405020304" pitchFamily="18" charset="0"/>
                <a:cs typeface="Times New Roman" panose="02020603050405020304" pitchFamily="18" charset="0"/>
              </a:rPr>
              <a:t>. 4 ст. 214.2 ТК). </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999196" y="476673"/>
            <a:ext cx="10361230" cy="575729"/>
          </a:xfrm>
        </p:spPr>
        <p:txBody>
          <a:bodyPr>
            <a:noAutofit/>
          </a:bodyPr>
          <a:lstStyle/>
          <a:p>
            <a:r>
              <a:rPr lang="ru-RU" sz="3200" cap="all" dirty="0">
                <a:latin typeface="Times New Roman" panose="02020603050405020304" pitchFamily="18" charset="0"/>
                <a:cs typeface="Times New Roman" panose="02020603050405020304" pitchFamily="18" charset="0"/>
              </a:rPr>
              <a:t>Новые права работодателя по охране труда</a:t>
            </a:r>
          </a:p>
        </p:txBody>
      </p:sp>
    </p:spTree>
    <p:extLst>
      <p:ext uri="{BB962C8B-B14F-4D97-AF65-F5344CB8AC3E}">
        <p14:creationId xmlns:p14="http://schemas.microsoft.com/office/powerpoint/2010/main" xmlns="" val="264206197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862056" y="419712"/>
            <a:ext cx="8688780" cy="523220"/>
          </a:xfrm>
          <a:prstGeom prst="rect">
            <a:avLst/>
          </a:prstGeom>
          <a:noFill/>
        </p:spPr>
        <p:txBody>
          <a:bodyPr wrap="square" rtlCol="0">
            <a:spAutoFit/>
          </a:bodyPr>
          <a:lstStyle/>
          <a:p>
            <a:r>
              <a:rPr lang="ru-RU" sz="2800" dirty="0"/>
              <a:t>3 этап. Оценка расчет рисков</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862055" y="1412776"/>
            <a:ext cx="10538127" cy="3477875"/>
          </a:xfrm>
          <a:prstGeom prst="rect">
            <a:avLst/>
          </a:prstGeom>
          <a:noFill/>
        </p:spPr>
        <p:txBody>
          <a:bodyPr wrap="square">
            <a:spAutoFit/>
          </a:bodyPr>
          <a:lstStyle/>
          <a:p>
            <a:r>
              <a:rPr lang="ru-RU" sz="2400" dirty="0"/>
              <a:t>4. Путем перемножения численных значений вероятностей (частот) наступления ущербов на соответствующие весовые коэффициенты ущербов определяют риски по каждой из идентифицированных опасностей.</a:t>
            </a:r>
          </a:p>
          <a:p>
            <a:r>
              <a:rPr lang="ru-RU" sz="2400" dirty="0"/>
              <a:t>5. По шкале оценки значимости рисков оценивают значимости рисков по каждой из идентифицированных опасностей.</a:t>
            </a:r>
          </a:p>
          <a:p>
            <a:r>
              <a:rPr lang="ru-RU" sz="2400" dirty="0"/>
              <a:t>6. Путем сложения рисков для каждой идентифицированной опасности на рабочем месте определяют общий риск.</a:t>
            </a:r>
          </a:p>
          <a:p>
            <a:r>
              <a:rPr lang="ru-RU" sz="2400" dirty="0"/>
              <a:t/>
            </a:r>
            <a:br>
              <a:rPr lang="ru-RU" sz="2400" dirty="0"/>
            </a:br>
            <a:r>
              <a:rPr lang="ru-RU" sz="1400" dirty="0"/>
              <a:t/>
            </a:r>
            <a:br>
              <a:rPr lang="ru-RU" sz="1400" dirty="0"/>
            </a:br>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xmlns="" val="370745776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983431" y="458669"/>
            <a:ext cx="10347177" cy="1200329"/>
          </a:xfrm>
          <a:prstGeom prst="rect">
            <a:avLst/>
          </a:prstGeom>
          <a:noFill/>
        </p:spPr>
        <p:txBody>
          <a:bodyPr wrap="square" rtlCol="0">
            <a:spAutoFit/>
          </a:bodyPr>
          <a:lstStyle/>
          <a:p>
            <a:r>
              <a:rPr lang="ru-RU" sz="3600" dirty="0"/>
              <a:t>4 этап. Разработка плана мероприятий по снижению уровня риска и контроля его исполнения</a:t>
            </a:r>
            <a:endParaRPr lang="ru-RU" sz="36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874702" y="1988840"/>
            <a:ext cx="10455905" cy="4154984"/>
          </a:xfrm>
          <a:prstGeom prst="rect">
            <a:avLst/>
          </a:prstGeom>
          <a:noFill/>
        </p:spPr>
        <p:txBody>
          <a:bodyPr wrap="square">
            <a:spAutoFit/>
          </a:bodyPr>
          <a:lstStyle/>
          <a:p>
            <a:r>
              <a:rPr lang="ru-RU" sz="2400" dirty="0" smtClean="0"/>
              <a:t>Вот </a:t>
            </a:r>
            <a:r>
              <a:rPr lang="ru-RU" sz="2400" dirty="0"/>
              <a:t>на четвертом этапе заканчивается процесс непосредственно оценки, и наступает завершающий этап - этап принятия решения о снижении риска или отказа от него (исключение из технологической цепочки) и замену на приемлемый уровень риска. </a:t>
            </a:r>
            <a:endParaRPr lang="ru-RU" sz="2400" dirty="0" smtClean="0"/>
          </a:p>
          <a:p>
            <a:r>
              <a:rPr lang="ru-RU" sz="2400" dirty="0" smtClean="0"/>
              <a:t>Это </a:t>
            </a:r>
            <a:r>
              <a:rPr lang="ru-RU" sz="2400" dirty="0"/>
              <a:t>этап разработки плана мероприятий по снижению рисков.</a:t>
            </a:r>
          </a:p>
          <a:p>
            <a:r>
              <a:rPr lang="ru-RU" sz="2400" dirty="0"/>
              <a:t>Оценка профессиональных рисков может быть официально завершена после утверждения отчета о ее проведении приказом руководителя и плана мероприятий по снижению (исключению) рисков. </a:t>
            </a:r>
          </a:p>
          <a:p>
            <a:r>
              <a:rPr lang="ru-RU" sz="2400" dirty="0"/>
              <a:t/>
            </a:r>
            <a:br>
              <a:rPr lang="ru-RU" sz="2400" dirty="0"/>
            </a:br>
            <a:r>
              <a:rPr lang="ru-RU" sz="2400" dirty="0"/>
              <a:t/>
            </a:r>
            <a:br>
              <a:rPr lang="ru-RU" sz="2400" dirty="0"/>
            </a:br>
            <a:endParaRPr lang="en-US" sz="2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xmlns="" val="304691496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983432" y="458669"/>
            <a:ext cx="8688780" cy="523220"/>
          </a:xfrm>
          <a:prstGeom prst="rect">
            <a:avLst/>
          </a:prstGeom>
          <a:noFill/>
        </p:spPr>
        <p:txBody>
          <a:bodyPr wrap="square" rtlCol="0">
            <a:spAutoFit/>
          </a:bodyPr>
          <a:lstStyle/>
          <a:p>
            <a:r>
              <a:rPr lang="ru-RU" sz="2800" dirty="0"/>
              <a:t>Заключительный этап</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874703" y="981890"/>
            <a:ext cx="11022436" cy="4401205"/>
          </a:xfrm>
          <a:prstGeom prst="rect">
            <a:avLst/>
          </a:prstGeom>
          <a:noFill/>
        </p:spPr>
        <p:txBody>
          <a:bodyPr wrap="square">
            <a:spAutoFit/>
          </a:bodyPr>
          <a:lstStyle/>
          <a:p>
            <a:r>
              <a:rPr lang="ru-RU" sz="2800" dirty="0" smtClean="0"/>
              <a:t>Поскольку </a:t>
            </a:r>
            <a:r>
              <a:rPr lang="ru-RU" sz="2800" dirty="0"/>
              <a:t>оценка рисков не является самоцелью, основным этапом является именно управление оцененными рисками. Принятие мер по снижению уровней профессиональных рисков или их исключению - вот такая задача стоит перед работодателем.</a:t>
            </a:r>
          </a:p>
          <a:p>
            <a:r>
              <a:rPr lang="ru-RU" sz="2800" dirty="0"/>
              <a:t>Все мероприятия, проводимые после утверждения отчета, в том числе выполнение мероприятий по плану снижения рисков, являются мероприятиями по мониторингу эффективности действующей системы управления охраной труда и подлежат обязательному документированию. Не забудьте информировать работников и их представительный орган о том, что работа проводится</a:t>
            </a:r>
            <a:r>
              <a:rPr lang="ru-RU" sz="2800" dirty="0" smtClean="0"/>
              <a:t>.</a:t>
            </a:r>
            <a:endParaRPr lang="ru-RU" sz="2800" dirty="0"/>
          </a:p>
        </p:txBody>
      </p:sp>
    </p:spTree>
    <p:extLst>
      <p:ext uri="{BB962C8B-B14F-4D97-AF65-F5344CB8AC3E}">
        <p14:creationId xmlns:p14="http://schemas.microsoft.com/office/powerpoint/2010/main" xmlns="" val="329788408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983432" y="458669"/>
            <a:ext cx="8688780" cy="523220"/>
          </a:xfrm>
          <a:prstGeom prst="rect">
            <a:avLst/>
          </a:prstGeom>
          <a:noFill/>
        </p:spPr>
        <p:txBody>
          <a:bodyPr wrap="square" rtlCol="0">
            <a:spAutoFit/>
          </a:bodyPr>
          <a:lstStyle/>
          <a:p>
            <a:r>
              <a:rPr lang="ru-RU" sz="2800" dirty="0"/>
              <a:t>Заключительный этап</a:t>
            </a:r>
            <a:endParaRPr lang="ru-RU" sz="28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874703" y="981890"/>
            <a:ext cx="11022436" cy="5262979"/>
          </a:xfrm>
          <a:prstGeom prst="rect">
            <a:avLst/>
          </a:prstGeom>
          <a:noFill/>
        </p:spPr>
        <p:txBody>
          <a:bodyPr wrap="square">
            <a:spAutoFit/>
          </a:bodyPr>
          <a:lstStyle/>
          <a:p>
            <a:r>
              <a:rPr lang="ru-RU" sz="2800" dirty="0" smtClean="0"/>
              <a:t>После вступления в силу приказа о применении результатов оценки профессиональных рисков, комиссия проводит работу по информированию работников о риске повреждения здоровья путем внесения изменений в программу инструктажа на рабочем месте, программу вводного инструктажа, а также разместив  материалы оценки профессиональных рисков в разделе «Охрана труда» - «Оценка профессиональных рисков на рабочих местах» на официальном сайте. </a:t>
            </a:r>
          </a:p>
          <a:p>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endParaRPr lang="ru-RU" sz="2800" dirty="0" smtClean="0"/>
          </a:p>
        </p:txBody>
      </p:sp>
    </p:spTree>
    <p:extLst>
      <p:ext uri="{BB962C8B-B14F-4D97-AF65-F5344CB8AC3E}">
        <p14:creationId xmlns:p14="http://schemas.microsoft.com/office/powerpoint/2010/main" xmlns="" val="330678411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022928" y="1556792"/>
            <a:ext cx="8177528" cy="418340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Меры управления профессиональными рисками (мероприятия по охране труда) направляются на исключение выявленных у работодателя опасностей или снижение уровня профессионального риска.</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r>
              <a:rPr lang="ru-RU" sz="2000" dirty="0">
                <a:latin typeface="Times New Roman" panose="02020603050405020304" pitchFamily="18" charset="0"/>
                <a:cs typeface="Times New Roman" panose="02020603050405020304" pitchFamily="18" charset="0"/>
              </a:rPr>
              <a:t>Примерный перечень опасностей, их причин (источников), а также мер управления/контроля рисков приведен в приложении N 1 к примерному положению о СУОТ (приказ Минтруда России № 776н). Работодатель вправе изменять перечень указанных опасностей или включать в него дополнительные опасности, исходя из специфики своей деятельности.</a:t>
            </a:r>
            <a:endParaRPr lang="ru-RU" sz="2600" dirty="0">
              <a:latin typeface="Times New Roman" panose="02020603050405020304" pitchFamily="18" charset="0"/>
              <a:cs typeface="Times New Roman" panose="02020603050405020304" pitchFamily="18" charset="0"/>
            </a:endParaRP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863220" y="476673"/>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Новые требования к оценке профрисков</a:t>
            </a:r>
          </a:p>
        </p:txBody>
      </p:sp>
    </p:spTree>
    <p:extLst>
      <p:ext uri="{BB962C8B-B14F-4D97-AF65-F5344CB8AC3E}">
        <p14:creationId xmlns:p14="http://schemas.microsoft.com/office/powerpoint/2010/main" xmlns="" val="54805934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022928" y="1556792"/>
            <a:ext cx="8177528" cy="4183408"/>
          </a:xfrm>
        </p:spPr>
        <p:txBody>
          <a:bodyPr>
            <a:noAutofit/>
          </a:bodyPr>
          <a:lstStyle/>
          <a:p>
            <a:r>
              <a:rPr lang="ru-RU" dirty="0">
                <a:latin typeface="Times New Roman" panose="02020603050405020304" pitchFamily="18" charset="0"/>
                <a:cs typeface="Times New Roman" panose="02020603050405020304" pitchFamily="18" charset="0"/>
              </a:rPr>
              <a:t>а) перечень (реестр) опасностей;</a:t>
            </a:r>
          </a:p>
          <a:p>
            <a:r>
              <a:rPr lang="ru-RU" dirty="0">
                <a:latin typeface="Times New Roman" panose="02020603050405020304" pitchFamily="18" charset="0"/>
                <a:cs typeface="Times New Roman" panose="02020603050405020304" pitchFamily="18" charset="0"/>
              </a:rPr>
              <a:t>б) документ (раздел Положения о СУОТ работодателя), описывающий используемый метод (методы) оценки уровня риска;</a:t>
            </a:r>
          </a:p>
          <a:p>
            <a:r>
              <a:rPr lang="ru-RU" dirty="0">
                <a:latin typeface="Times New Roman" panose="02020603050405020304" pitchFamily="18" charset="0"/>
                <a:cs typeface="Times New Roman" panose="02020603050405020304" pitchFamily="18" charset="0"/>
              </a:rPr>
              <a:t>в) документ, подтверждающий проведение оценки уровней рисков, с указанием установленных уровней по каждому риску;</a:t>
            </a:r>
          </a:p>
          <a:p>
            <a:r>
              <a:rPr lang="ru-RU" dirty="0">
                <a:latin typeface="Times New Roman" panose="02020603050405020304" pitchFamily="18" charset="0"/>
                <a:cs typeface="Times New Roman" panose="02020603050405020304" pitchFamily="18" charset="0"/>
              </a:rPr>
              <a:t>г) документ, содержащий перечень мер по исключению, снижению или контролю уровней рисков.</a:t>
            </a: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863220" y="476673"/>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Документы по оценке </a:t>
            </a:r>
            <a:r>
              <a:rPr lang="ru-RU" sz="3200" cap="all" dirty="0" err="1">
                <a:latin typeface="Times New Roman" panose="02020603050405020304" pitchFamily="18" charset="0"/>
                <a:cs typeface="Times New Roman" panose="02020603050405020304" pitchFamily="18" charset="0"/>
              </a:rPr>
              <a:t>профрисков</a:t>
            </a:r>
            <a:r>
              <a:rPr lang="ru-RU" sz="3200" cap="all" dirty="0">
                <a:latin typeface="Times New Roman" panose="02020603050405020304" pitchFamily="18" charset="0"/>
                <a:cs typeface="Times New Roman" panose="02020603050405020304" pitchFamily="18" charset="0"/>
              </a:rPr>
              <a:t> у работодателя</a:t>
            </a:r>
          </a:p>
        </p:txBody>
      </p:sp>
    </p:spTree>
    <p:extLst>
      <p:ext uri="{BB962C8B-B14F-4D97-AF65-F5344CB8AC3E}">
        <p14:creationId xmlns:p14="http://schemas.microsoft.com/office/powerpoint/2010/main" xmlns="" val="172749677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022928" y="1556792"/>
            <a:ext cx="8177528" cy="4183408"/>
          </a:xfrm>
        </p:spPr>
        <p:txBody>
          <a:bodyPr>
            <a:noAutofit/>
          </a:bodyPr>
          <a:lstStyle/>
          <a:p>
            <a:pPr marL="0" indent="0">
              <a:buNone/>
            </a:pPr>
            <a:r>
              <a:rPr lang="ru-RU" dirty="0">
                <a:latin typeface="Times New Roman" panose="02020603050405020304" pitchFamily="18" charset="0"/>
                <a:cs typeface="Times New Roman" panose="02020603050405020304" pitchFamily="18" charset="0"/>
              </a:rPr>
              <a:t>- все выявленные (идентифицированные) опасности должны быть включены в программы инструктажей на рабочих местах и в программы стажировок;</a:t>
            </a:r>
          </a:p>
          <a:p>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 средства индивидуальной защиты должны выдаваться с учетом защиты от выявленных опасностей, средства коллективной защиты также должны устанавливаться с учетом выявленных опасностей.</a:t>
            </a: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863220" y="476673"/>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Документы по оценке </a:t>
            </a:r>
            <a:r>
              <a:rPr lang="ru-RU" sz="3200" cap="all" dirty="0" err="1">
                <a:latin typeface="Times New Roman" panose="02020603050405020304" pitchFamily="18" charset="0"/>
                <a:cs typeface="Times New Roman" panose="02020603050405020304" pitchFamily="18" charset="0"/>
              </a:rPr>
              <a:t>профрисков</a:t>
            </a:r>
            <a:r>
              <a:rPr lang="ru-RU" sz="3200" cap="all" dirty="0">
                <a:latin typeface="Times New Roman" panose="02020603050405020304" pitchFamily="18" charset="0"/>
                <a:cs typeface="Times New Roman" panose="02020603050405020304" pitchFamily="18" charset="0"/>
              </a:rPr>
              <a:t> у работодателя</a:t>
            </a:r>
          </a:p>
        </p:txBody>
      </p:sp>
    </p:spTree>
    <p:extLst>
      <p:ext uri="{BB962C8B-B14F-4D97-AF65-F5344CB8AC3E}">
        <p14:creationId xmlns:p14="http://schemas.microsoft.com/office/powerpoint/2010/main" xmlns="" val="95452368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xmlns="" id="{05FD6954-173D-426E-8C40-FBD7D7DF70DF}"/>
              </a:ext>
            </a:extLst>
          </p:cNvPr>
          <p:cNvSpPr>
            <a:spLocks noGrp="1"/>
          </p:cNvSpPr>
          <p:nvPr>
            <p:ph idx="1"/>
          </p:nvPr>
        </p:nvSpPr>
        <p:spPr>
          <a:xfrm>
            <a:off x="2022928" y="1556792"/>
            <a:ext cx="8177528" cy="4183408"/>
          </a:xfrm>
        </p:spPr>
        <p:txBody>
          <a:bodyPr>
            <a:noAutofit/>
          </a:bodyPr>
          <a:lstStyle/>
          <a:p>
            <a:pPr marL="0" indent="0">
              <a:buNone/>
            </a:pPr>
            <a:r>
              <a:rPr lang="ru-RU" sz="2000" dirty="0">
                <a:latin typeface="Times New Roman" panose="02020603050405020304" pitchFamily="18" charset="0"/>
                <a:cs typeface="Times New Roman" panose="02020603050405020304" pitchFamily="18" charset="0"/>
              </a:rPr>
              <a:t>Работодатель в зависимости от специфики своей деятельности и исходя из оценки уровня профессионального риска вправе:</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r>
              <a:rPr lang="ru-RU" sz="2000" dirty="0">
                <a:latin typeface="Times New Roman" panose="02020603050405020304" pitchFamily="18" charset="0"/>
                <a:cs typeface="Times New Roman" panose="02020603050405020304" pitchFamily="18" charset="0"/>
              </a:rPr>
              <a:t>1) устанавливать дополнительные требования безопасности, непротиворечащие Правилам. Требования охраны труда должны содержаться в соответствующих инструкциях по охране труда, доводиться до работника в виде распоряжений, указаний, инструктажа;</a:t>
            </a:r>
          </a:p>
          <a:p>
            <a:pPr marL="0" indent="0">
              <a:buNone/>
            </a:pPr>
            <a:endParaRPr lang="ru-RU" sz="2000" dirty="0">
              <a:latin typeface="Times New Roman" panose="02020603050405020304" pitchFamily="18" charset="0"/>
              <a:cs typeface="Times New Roman" panose="02020603050405020304" pitchFamily="18" charset="0"/>
            </a:endParaRPr>
          </a:p>
          <a:p>
            <a:pPr marL="0" indent="0">
              <a:buNone/>
            </a:pPr>
            <a:r>
              <a:rPr lang="ru-RU" sz="2000" dirty="0">
                <a:latin typeface="Times New Roman" panose="02020603050405020304" pitchFamily="18" charset="0"/>
                <a:cs typeface="Times New Roman" panose="02020603050405020304" pitchFamily="18" charset="0"/>
              </a:rPr>
              <a:t>2) в целях контроля за безопасным производством работ применять приборы, устройства, оборудование и (или) комплекс (систему) приборов, устройств, оборудования, обеспечивающие дистанционную видео-, аудио- или иную фиксацию процессов производства работ.</a:t>
            </a:r>
          </a:p>
        </p:txBody>
      </p:sp>
      <p:sp>
        <p:nvSpPr>
          <p:cNvPr id="3" name="Заголовок 2">
            <a:extLst>
              <a:ext uri="{FF2B5EF4-FFF2-40B4-BE49-F238E27FC236}">
                <a16:creationId xmlns:a16="http://schemas.microsoft.com/office/drawing/2014/main" xmlns="" id="{62E49D71-0D24-419F-852E-FDEA2D545979}"/>
              </a:ext>
            </a:extLst>
          </p:cNvPr>
          <p:cNvSpPr>
            <a:spLocks noGrp="1"/>
          </p:cNvSpPr>
          <p:nvPr>
            <p:ph type="title"/>
          </p:nvPr>
        </p:nvSpPr>
        <p:spPr>
          <a:xfrm>
            <a:off x="1863220" y="476673"/>
            <a:ext cx="8496944" cy="575729"/>
          </a:xfrm>
        </p:spPr>
        <p:txBody>
          <a:bodyPr>
            <a:noAutofit/>
          </a:bodyPr>
          <a:lstStyle/>
          <a:p>
            <a:r>
              <a:rPr lang="ru-RU" sz="3200" cap="all" dirty="0">
                <a:latin typeface="Times New Roman" panose="02020603050405020304" pitchFamily="18" charset="0"/>
                <a:cs typeface="Times New Roman" panose="02020603050405020304" pitchFamily="18" charset="0"/>
              </a:rPr>
              <a:t>Документы по оценке </a:t>
            </a:r>
            <a:r>
              <a:rPr lang="ru-RU" sz="3200" cap="all" dirty="0" err="1">
                <a:latin typeface="Times New Roman" panose="02020603050405020304" pitchFamily="18" charset="0"/>
                <a:cs typeface="Times New Roman" panose="02020603050405020304" pitchFamily="18" charset="0"/>
              </a:rPr>
              <a:t>профрисков</a:t>
            </a:r>
            <a:r>
              <a:rPr lang="ru-RU" sz="3200" cap="all" dirty="0">
                <a:latin typeface="Times New Roman" panose="02020603050405020304" pitchFamily="18" charset="0"/>
                <a:cs typeface="Times New Roman" panose="02020603050405020304" pitchFamily="18" charset="0"/>
              </a:rPr>
              <a:t> у работодателя</a:t>
            </a:r>
          </a:p>
        </p:txBody>
      </p:sp>
    </p:spTree>
    <p:extLst>
      <p:ext uri="{BB962C8B-B14F-4D97-AF65-F5344CB8AC3E}">
        <p14:creationId xmlns:p14="http://schemas.microsoft.com/office/powerpoint/2010/main" xmlns="" val="273470159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37E7B03-6563-49B4-ABFE-711D89DB21D3}"/>
              </a:ext>
            </a:extLst>
          </p:cNvPr>
          <p:cNvSpPr txBox="1"/>
          <p:nvPr/>
        </p:nvSpPr>
        <p:spPr>
          <a:xfrm>
            <a:off x="983432" y="458669"/>
            <a:ext cx="8688780" cy="1200329"/>
          </a:xfrm>
          <a:prstGeom prst="rect">
            <a:avLst/>
          </a:prstGeom>
          <a:noFill/>
        </p:spPr>
        <p:txBody>
          <a:bodyPr wrap="square" rtlCol="0">
            <a:spAutoFit/>
          </a:bodyPr>
          <a:lstStyle/>
          <a:p>
            <a:r>
              <a:rPr lang="ru-RU" sz="3600" dirty="0" smtClean="0"/>
              <a:t>Эффективность мероприятий по управлению </a:t>
            </a:r>
            <a:r>
              <a:rPr lang="ru-RU" sz="3600" dirty="0" err="1" smtClean="0"/>
              <a:t>профрисками</a:t>
            </a:r>
            <a:endParaRPr lang="ru-RU" sz="3600" b="1" dirty="0"/>
          </a:p>
        </p:txBody>
      </p:sp>
      <p:sp>
        <p:nvSpPr>
          <p:cNvPr id="5" name="TextBox 4">
            <a:extLst>
              <a:ext uri="{FF2B5EF4-FFF2-40B4-BE49-F238E27FC236}">
                <a16:creationId xmlns:a16="http://schemas.microsoft.com/office/drawing/2014/main" xmlns="" id="{74528399-4C82-41D3-BF2A-102501098D7B}"/>
              </a:ext>
            </a:extLst>
          </p:cNvPr>
          <p:cNvSpPr txBox="1"/>
          <p:nvPr/>
        </p:nvSpPr>
        <p:spPr>
          <a:xfrm>
            <a:off x="874702" y="1988840"/>
            <a:ext cx="10396271" cy="4247317"/>
          </a:xfrm>
          <a:prstGeom prst="rect">
            <a:avLst/>
          </a:prstGeom>
          <a:noFill/>
        </p:spPr>
        <p:txBody>
          <a:bodyPr wrap="square">
            <a:spAutoFit/>
          </a:bodyPr>
          <a:lstStyle/>
          <a:p>
            <a:r>
              <a:rPr lang="ru-RU" sz="2000" dirty="0"/>
              <a:t>Эффективность разработанных мер по управлению профессиональными рисками должна постоянно оцениваться, для этого необходимо провести оценку эффективности мероприятий по снижению риска с установленной в порядке проведения оценки рисков периодичностью, например, не реже </a:t>
            </a:r>
            <a:r>
              <a:rPr lang="ru-RU" sz="2000" dirty="0" smtClean="0"/>
              <a:t>3,5 лет с </a:t>
            </a:r>
            <a:r>
              <a:rPr lang="ru-RU" sz="2000" dirty="0"/>
              <a:t>составлением соответствующего отчета, согласованного представительным органом работников.</a:t>
            </a:r>
          </a:p>
          <a:p>
            <a:r>
              <a:rPr lang="ru-RU" sz="2000" dirty="0"/>
              <a:t>По результатам проведенной оценки профессиональных рисков комиссия может установить периодичность проведения следующей оценки, конкретной датой, например не реже 1 раза в 5 лет или указать, что оценка профрисков на конкретном рабочем месте может быть проведена во внеочередном порядке по обстоятельствам, указанным в статье 17 закона о специальной оценке условий труда.</a:t>
            </a:r>
          </a:p>
          <a:p>
            <a:r>
              <a:rPr lang="ru-RU" sz="1400" dirty="0"/>
              <a:t/>
            </a:r>
            <a:br>
              <a:rPr lang="ru-RU" sz="1400" dirty="0"/>
            </a:br>
            <a:r>
              <a:rPr lang="ru-RU" sz="1400" dirty="0"/>
              <a:t/>
            </a:r>
            <a:br>
              <a:rPr lang="ru-RU" sz="1400" dirty="0"/>
            </a:br>
            <a:r>
              <a:rPr lang="ru-RU" sz="1400" dirty="0"/>
              <a:t/>
            </a:r>
            <a:br>
              <a:rPr lang="ru-RU" sz="1400" dirty="0"/>
            </a:br>
            <a:r>
              <a:rPr lang="ru-RU" sz="1400" dirty="0"/>
              <a:t/>
            </a:r>
            <a:br>
              <a:rPr lang="ru-RU" sz="1400" dirty="0"/>
            </a:br>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xmlns="" val="102720941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Тема</a:t>
            </a:r>
            <a:endParaRPr lang="ru-RU" dirty="0"/>
          </a:p>
        </p:txBody>
      </p:sp>
      <p:sp>
        <p:nvSpPr>
          <p:cNvPr id="3" name="Объект 2"/>
          <p:cNvSpPr>
            <a:spLocks noGrp="1"/>
          </p:cNvSpPr>
          <p:nvPr>
            <p:ph idx="1"/>
          </p:nvPr>
        </p:nvSpPr>
        <p:spPr>
          <a:xfrm>
            <a:off x="774192" y="1496441"/>
            <a:ext cx="10515600" cy="4351338"/>
          </a:xfrm>
        </p:spPr>
        <p:txBody>
          <a:bodyPr>
            <a:normAutofit fontScale="92500" lnSpcReduction="10000"/>
          </a:bodyPr>
          <a:lstStyle/>
          <a:p>
            <a:pPr marL="0" indent="0">
              <a:buNone/>
            </a:pPr>
            <a:r>
              <a:rPr lang="ru-RU" b="1" dirty="0" smtClean="0"/>
              <a:t>6. </a:t>
            </a:r>
            <a:r>
              <a:rPr lang="ru-RU" b="1" dirty="0"/>
              <a:t>Как подготовиться к проверкам ГИТ по новым правилам: какие мероприятия провести и документы оформить. Изменения в охране труда-2022</a:t>
            </a:r>
          </a:p>
          <a:p>
            <a:pPr lvl="0"/>
            <a:r>
              <a:rPr lang="ru-RU" dirty="0"/>
              <a:t>что изменилось в проведении проверок ГИТ, новые требования-2021, 2022.</a:t>
            </a:r>
          </a:p>
          <a:p>
            <a:pPr lvl="0"/>
            <a:r>
              <a:rPr lang="ru-RU" dirty="0"/>
              <a:t>как узнать о проверке ГИТ</a:t>
            </a:r>
          </a:p>
          <a:p>
            <a:pPr lvl="0"/>
            <a:r>
              <a:rPr lang="ru-RU" dirty="0"/>
              <a:t>как подготовиться к проверке ГИТ</a:t>
            </a:r>
          </a:p>
          <a:p>
            <a:pPr lvl="0"/>
            <a:r>
              <a:rPr lang="ru-RU" dirty="0"/>
              <a:t>как пройти проверку ГИТ</a:t>
            </a:r>
          </a:p>
          <a:p>
            <a:pPr lvl="0"/>
            <a:r>
              <a:rPr lang="ru-RU" dirty="0"/>
              <a:t>какая ответственность грозит виновным должностным лицам и работодателю по результатам проверок ГИТ</a:t>
            </a:r>
          </a:p>
          <a:p>
            <a:pPr lvl="0"/>
            <a:r>
              <a:rPr lang="ru-RU" dirty="0"/>
              <a:t>как обжаловать результаты проверки и не попасть на штрафы</a:t>
            </a:r>
          </a:p>
          <a:p>
            <a:pPr marL="0" indent="0">
              <a:buNone/>
            </a:pPr>
            <a:endParaRPr lang="ru-RU" dirty="0"/>
          </a:p>
        </p:txBody>
      </p:sp>
    </p:spTree>
    <p:extLst>
      <p:ext uri="{BB962C8B-B14F-4D97-AF65-F5344CB8AC3E}">
        <p14:creationId xmlns:p14="http://schemas.microsoft.com/office/powerpoint/2010/main" xmlns="" val="382420993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TotalTime>
  <Words>8296</Words>
  <Application>Microsoft Office PowerPoint</Application>
  <PresentationFormat>Произвольный</PresentationFormat>
  <Paragraphs>523</Paragraphs>
  <Slides>106</Slides>
  <Notes>9</Notes>
  <HiddenSlides>0</HiddenSlides>
  <MMClips>0</MMClips>
  <ScaleCrop>false</ScaleCrop>
  <HeadingPairs>
    <vt:vector size="4" baseType="variant">
      <vt:variant>
        <vt:lpstr>Тема</vt:lpstr>
      </vt:variant>
      <vt:variant>
        <vt:i4>1</vt:i4>
      </vt:variant>
      <vt:variant>
        <vt:lpstr>Заголовки слайдов</vt:lpstr>
      </vt:variant>
      <vt:variant>
        <vt:i4>106</vt:i4>
      </vt:variant>
    </vt:vector>
  </HeadingPairs>
  <TitlesOfParts>
    <vt:vector size="107" baseType="lpstr">
      <vt:lpstr>Тема Office</vt:lpstr>
      <vt:lpstr>X раздел ТК РФ: главные изменения-2022. Как и выстроить систему управления охраной труда по новым требованиям </vt:lpstr>
      <vt:lpstr>Тема:</vt:lpstr>
      <vt:lpstr>Причина изменений в трудовом законодательстве по охране труда</vt:lpstr>
      <vt:lpstr>Причина изменений в трудовом законодательстве по охране труда</vt:lpstr>
      <vt:lpstr>Причина изменений в трудовом законодательстве по охране труда</vt:lpstr>
      <vt:lpstr>Причина изменений в трудовом законодательстве по охране труда</vt:lpstr>
      <vt:lpstr>Новые требования к оценке профрисков</vt:lpstr>
      <vt:lpstr>Новые требования к оценке профрисков</vt:lpstr>
      <vt:lpstr>Новые права работодателя по охране труда</vt:lpstr>
      <vt:lpstr>Новые права работодателя по охране труда</vt:lpstr>
      <vt:lpstr>Комитет по охране труда – нужен или нет?</vt:lpstr>
      <vt:lpstr>Служба по от или один специалист?</vt:lpstr>
      <vt:lpstr>Краткий перечень нпа, введенных с 1 марта 2022 г.</vt:lpstr>
      <vt:lpstr>Краткий перечень нпа, введенных с 1 марта 2022 г.</vt:lpstr>
      <vt:lpstr>Краткий перечень нпа, введенных с 1 марта 2022 г.</vt:lpstr>
      <vt:lpstr>Краткий перечень нпа, введенных с 1 марта 2022 г.</vt:lpstr>
      <vt:lpstr>новые требования ТК РФ</vt:lpstr>
      <vt:lpstr>новые требования ТК РФ</vt:lpstr>
      <vt:lpstr>новые требования ТК РФ</vt:lpstr>
      <vt:lpstr>новые требования ТК РФ</vt:lpstr>
      <vt:lpstr>новые требования ТК РФ</vt:lpstr>
      <vt:lpstr>новые требования ТК РФ</vt:lpstr>
      <vt:lpstr>Статья 209.1 Основные принципы обеспечения безопасности труда</vt:lpstr>
      <vt:lpstr>Статья 209.1 Основные принципы обеспечения безопасности труда</vt:lpstr>
      <vt:lpstr>Статья 214.1 Запрет на работу в опасных условиях труда</vt:lpstr>
      <vt:lpstr>Статья 214.1 Запрет на работу в опасных условиях труда</vt:lpstr>
      <vt:lpstr>Статья 214.1 Запрет на работу в опасных условиях труда</vt:lpstr>
      <vt:lpstr>Статья 214.1 Запрет на работу в опасных условиях труда</vt:lpstr>
      <vt:lpstr>Статья 214.1 Запрет на работу в опасных условиях труда</vt:lpstr>
      <vt:lpstr>Статья 214.2 Права работодателя по охране труда</vt:lpstr>
      <vt:lpstr>Статья 214.2 Права работодателя по охране труда</vt:lpstr>
      <vt:lpstr>Статья 214.2 Права работодателя по охране труда</vt:lpstr>
      <vt:lpstr>Статья 214.2 Права работодателя по охране труда</vt:lpstr>
      <vt:lpstr>Статья 214.2 Права работодателя по охране труда</vt:lpstr>
      <vt:lpstr>Статья 215. Обязанности работника  по охране труда</vt:lpstr>
      <vt:lpstr>Статья 218. Профессиональные риски</vt:lpstr>
      <vt:lpstr>Статья 226. Микроповреждения (микротравмы)</vt:lpstr>
      <vt:lpstr>Статья 226. Микроповреждения (микротравмы)</vt:lpstr>
      <vt:lpstr>Статья 226. Микроповреждения (микротравмы)</vt:lpstr>
      <vt:lpstr>Статья 226. Микроповреждения (микротравмы)</vt:lpstr>
      <vt:lpstr>Статья 226. Микроповреждения (микротравмы)</vt:lpstr>
      <vt:lpstr>Новые формы информирования работников</vt:lpstr>
      <vt:lpstr>Формы информирования работников</vt:lpstr>
      <vt:lpstr>Тема</vt:lpstr>
      <vt:lpstr>Новое положение о СУОТ с 1 марта 2022 г.  (приказ Минтруда от 29.10.2021 № 776н)</vt:lpstr>
      <vt:lpstr>Новое положение о СУОТ с 1 марта 2022 г.  (приказ Минтруда от 29.10.2021 № 776н)</vt:lpstr>
      <vt:lpstr>Новое положение о СУОТ с 1 марта 2022 г.  (приказ Минтруда от 29.10.2021 № 776н)</vt:lpstr>
      <vt:lpstr>Новое положение о СУОТ с 1 марта 2022 г.  (приказ Минтруда от 29.10.2021 № 776н)</vt:lpstr>
      <vt:lpstr>Новое положение о СУОТ с 1 марта 2022 г.  (приказ Минтруда от 29.10.2021 № 776н)</vt:lpstr>
      <vt:lpstr>Изменения в локальных нормативных актах</vt:lpstr>
      <vt:lpstr>Какие ввели новые обязательные процедуры по охране труда, которые нужно регламентировать</vt:lpstr>
      <vt:lpstr>Структура Положения о СУОТ</vt:lpstr>
      <vt:lpstr>Структура Положения о СУОТ</vt:lpstr>
      <vt:lpstr>Структура Положения о СУОТ</vt:lpstr>
      <vt:lpstr>Программа семинара</vt:lpstr>
      <vt:lpstr>Новый порядок обучения с 1 сентября 2022 г.</vt:lpstr>
      <vt:lpstr>Новый порядок обучения с 1 сентября 2022 г.</vt:lpstr>
      <vt:lpstr>Новый порядок обучения с 1 сентября 2022 г.</vt:lpstr>
      <vt:lpstr>Программы обучения требованиям охраны труда  с 1 сентября 2022 г.</vt:lpstr>
      <vt:lpstr>Новый порядок обучения с 1 сентября 2022 г.</vt:lpstr>
      <vt:lpstr>Новый порядок обучения с 1 сентября 2022 г.</vt:lpstr>
      <vt:lpstr>Новый порядок обучения с 1 сентября 2022 г.</vt:lpstr>
      <vt:lpstr>Новый порядок обучения с 1 сентября 2022 г.</vt:lpstr>
      <vt:lpstr>Новый порядок обучения с 1 сентября 2022 г.</vt:lpstr>
      <vt:lpstr>Новый порядок обучения с 1 сентября 2022 г.</vt:lpstr>
      <vt:lpstr>Новый порядок обучения с 1 сентября 2022 г.</vt:lpstr>
      <vt:lpstr>Тема:</vt:lpstr>
      <vt:lpstr>Слайд 68</vt:lpstr>
      <vt:lpstr>Слайд 69</vt:lpstr>
      <vt:lpstr>Слайд 70</vt:lpstr>
      <vt:lpstr>Слайд 71</vt:lpstr>
      <vt:lpstr>Слайд 72</vt:lpstr>
      <vt:lpstr>Слайд 73</vt:lpstr>
      <vt:lpstr>Слайд 74</vt:lpstr>
      <vt:lpstr>Слайд 75</vt:lpstr>
      <vt:lpstr>Слайд 76</vt:lpstr>
      <vt:lpstr>Тема:</vt:lpstr>
      <vt:lpstr>Слайд 78</vt:lpstr>
      <vt:lpstr>Слайд 79</vt:lpstr>
      <vt:lpstr>Слайд 80</vt:lpstr>
      <vt:lpstr>Слайд 81</vt:lpstr>
      <vt:lpstr>Слайд 82</vt:lpstr>
      <vt:lpstr>Слайд 83</vt:lpstr>
      <vt:lpstr>Слайд 84</vt:lpstr>
      <vt:lpstr>Слайд 85</vt:lpstr>
      <vt:lpstr>Слайд 86</vt:lpstr>
      <vt:lpstr>Слайд 87</vt:lpstr>
      <vt:lpstr>Слайд 88</vt:lpstr>
      <vt:lpstr>Слайд 89</vt:lpstr>
      <vt:lpstr>Слайд 90</vt:lpstr>
      <vt:lpstr>Слайд 91</vt:lpstr>
      <vt:lpstr>Слайд 92</vt:lpstr>
      <vt:lpstr>Слайд 93</vt:lpstr>
      <vt:lpstr>Новые требования к оценке профрисков</vt:lpstr>
      <vt:lpstr>Документы по оценке профрисков у работодателя</vt:lpstr>
      <vt:lpstr>Документы по оценке профрисков у работодателя</vt:lpstr>
      <vt:lpstr>Документы по оценке профрисков у работодателя</vt:lpstr>
      <vt:lpstr>Слайд 98</vt:lpstr>
      <vt:lpstr>Тема</vt:lpstr>
      <vt:lpstr>Проверочные листы Роструда </vt:lpstr>
      <vt:lpstr>Проверочные листы Роструда </vt:lpstr>
      <vt:lpstr>Проверочные листы Роструда </vt:lpstr>
      <vt:lpstr>Проверочные листы Роструда </vt:lpstr>
      <vt:lpstr>Проверочные листы Роструда </vt:lpstr>
      <vt:lpstr>Проверки трудовых инспекций в 2022 году</vt:lpstr>
      <vt:lpstr>Проверки трудовых инспекций в 2022 году</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 раздел ТК РФ: главные изменения-2022. Как подготовиться уже сейчас и выстроить систему управления охраной труда по новым правилам</dc:title>
  <dc:creator>Марина</dc:creator>
  <cp:lastModifiedBy>ЕВГЕНИЙ</cp:lastModifiedBy>
  <cp:revision>16</cp:revision>
  <dcterms:created xsi:type="dcterms:W3CDTF">2022-04-02T14:20:56Z</dcterms:created>
  <dcterms:modified xsi:type="dcterms:W3CDTF">2022-04-26T04:22:05Z</dcterms:modified>
</cp:coreProperties>
</file>