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sldIdLst>
    <p:sldId id="256" r:id="rId2"/>
    <p:sldId id="257" r:id="rId3"/>
    <p:sldId id="258" r:id="rId4"/>
    <p:sldId id="265" r:id="rId5"/>
    <p:sldId id="264" r:id="rId6"/>
    <p:sldId id="263" r:id="rId7"/>
    <p:sldId id="261" r:id="rId8"/>
    <p:sldId id="259" r:id="rId9"/>
    <p:sldId id="260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E7908A4-276E-4BDD-A763-2EAC33DAAAFF}">
          <p14:sldIdLst>
            <p14:sldId id="256"/>
            <p14:sldId id="257"/>
            <p14:sldId id="258"/>
          </p14:sldIdLst>
        </p14:section>
        <p14:section name="Раздел без заголовка" id="{DA8E713A-C6EE-49CF-894A-D7097383187B}">
          <p14:sldIdLst>
            <p14:sldId id="265"/>
            <p14:sldId id="264"/>
            <p14:sldId id="263"/>
            <p14:sldId id="261"/>
            <p14:sldId id="259"/>
            <p14:sldId id="260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57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8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5853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8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5877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851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83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1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3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763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4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280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50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5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28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7E104-C712-4794-A2B5-D82F0592A085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6B91A92-22B2-40B8-886C-0D322421B3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18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  <p:sldLayoutId id="2147484027" r:id="rId13"/>
    <p:sldLayoutId id="2147484028" r:id="rId14"/>
    <p:sldLayoutId id="2147484029" r:id="rId15"/>
    <p:sldLayoutId id="21474840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16FE4-426F-E73E-4259-29F85747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68198"/>
          </a:xfrm>
        </p:spPr>
        <p:txBody>
          <a:bodyPr>
            <a:noAutofit/>
          </a:bodyPr>
          <a:lstStyle/>
          <a:p>
            <a:r>
              <a:rPr lang="ru-RU" sz="5400" dirty="0"/>
              <a:t>Правила содержания домашних животных и профилактика бешенства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DABDD20-436C-55B3-71C4-1806BB0010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059" y="2994871"/>
            <a:ext cx="5819245" cy="3775046"/>
          </a:xfrm>
        </p:spPr>
      </p:pic>
    </p:spTree>
    <p:extLst>
      <p:ext uri="{BB962C8B-B14F-4D97-AF65-F5344CB8AC3E}">
        <p14:creationId xmlns:p14="http://schemas.microsoft.com/office/powerpoint/2010/main" val="271603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3DC82-7B37-BC36-D0C1-5C20A9AE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84" y="176893"/>
            <a:ext cx="8596668" cy="1320800"/>
          </a:xfrm>
        </p:spPr>
        <p:txBody>
          <a:bodyPr/>
          <a:lstStyle/>
          <a:p>
            <a:r>
              <a:rPr lang="ru-RU" dirty="0"/>
              <a:t>Бешенство. Вирусная инфекция животных и человека.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094DCAC-DE5E-818B-6E12-CC9B395B9B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450" y="1330779"/>
            <a:ext cx="8348993" cy="520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93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273A2-8928-313C-DAD0-FEB39A87E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55" y="2220287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7075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E9CB6-441D-06F1-5CA6-C85162691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183" y="236577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/>
              <a:t>Уважаемые владельцы домашних животных!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1F4A15-38AA-7F87-8888-A6A659D2C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19033" y="1446286"/>
            <a:ext cx="4981112" cy="1415266"/>
          </a:xfrm>
        </p:spPr>
        <p:txBody>
          <a:bodyPr/>
          <a:lstStyle/>
          <a:p>
            <a:r>
              <a:rPr lang="ru-RU" sz="2000" b="1" i="1" dirty="0"/>
              <a:t>1. Собака, находящаяся в собственности граждан независимо от породы должна быть обязательно зарегистрирована.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1AC3755D-E216-F387-6760-0C75706E5D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87" y="1714500"/>
            <a:ext cx="5005039" cy="2940481"/>
          </a:xfrm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5975AD62-F95F-B44A-3FF0-20BA02D795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3673" y="6222011"/>
            <a:ext cx="8263156" cy="968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>Зарегистрировать домашнего животного можно по адресу: г. Улан-Удэ, ул. Зои Космодемьянской, 12.</a:t>
            </a:r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id="{6DCD8417-8585-A145-2499-F18CFC6DFF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45683" y="3112703"/>
            <a:ext cx="4862481" cy="1132725"/>
          </a:xfrm>
        </p:spPr>
        <p:txBody>
          <a:bodyPr/>
          <a:lstStyle/>
          <a:p>
            <a:r>
              <a:rPr lang="ru-RU" sz="2000" b="1" i="1" dirty="0"/>
              <a:t>2. У собаки должен быть ошейник с жетоном или ушная бирка, чип с указанием индивидуального номера.</a:t>
            </a:r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FE154D60-EDBB-2026-91F9-C21615162F79}"/>
              </a:ext>
            </a:extLst>
          </p:cNvPr>
          <p:cNvSpPr txBox="1">
            <a:spLocks/>
          </p:cNvSpPr>
          <p:nvPr/>
        </p:nvSpPr>
        <p:spPr>
          <a:xfrm>
            <a:off x="840922" y="4490356"/>
            <a:ext cx="8368392" cy="134528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20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/>
              <a:t>3. Владелец домашнего животного, который </a:t>
            </a:r>
            <a:r>
              <a:rPr lang="ru-RU" sz="2000" b="1" i="1" dirty="0" err="1"/>
              <a:t>приобрел</a:t>
            </a:r>
            <a:r>
              <a:rPr lang="ru-RU" sz="2000" b="1" i="1" dirty="0"/>
              <a:t> собаку обязан </a:t>
            </a:r>
            <a:r>
              <a:rPr lang="ru-RU" sz="2000" b="1" i="1" dirty="0" err="1"/>
              <a:t>ее</a:t>
            </a:r>
            <a:r>
              <a:rPr lang="ru-RU" sz="2000" b="1" i="1" dirty="0"/>
              <a:t> зарегистрировать в течение 30 календарных дней со дня приобретения.</a:t>
            </a:r>
          </a:p>
        </p:txBody>
      </p:sp>
    </p:spTree>
    <p:extLst>
      <p:ext uri="{BB962C8B-B14F-4D97-AF65-F5344CB8AC3E}">
        <p14:creationId xmlns:p14="http://schemas.microsoft.com/office/powerpoint/2010/main" val="281857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6E8DB-7A46-C5E6-AB7E-EF3D6C34C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612" y="420998"/>
            <a:ext cx="8926464" cy="1320800"/>
          </a:xfrm>
        </p:spPr>
        <p:txBody>
          <a:bodyPr/>
          <a:lstStyle/>
          <a:p>
            <a:pPr algn="ctr"/>
            <a:r>
              <a:rPr lang="ru-RU" dirty="0"/>
              <a:t>Вакцинация и стерилизация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616F2590-8EFD-87DB-9D59-A210C5B2B9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7" y="3866334"/>
            <a:ext cx="4183062" cy="2785307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E11A6A0-622C-A26B-67A5-43D07FF3D6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578" y="3860480"/>
            <a:ext cx="4184650" cy="2791161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35833F80-9543-2686-7B01-CB7C6B6A7BB3}"/>
              </a:ext>
            </a:extLst>
          </p:cNvPr>
          <p:cNvSpPr txBox="1">
            <a:spLocks/>
          </p:cNvSpPr>
          <p:nvPr/>
        </p:nvSpPr>
        <p:spPr>
          <a:xfrm>
            <a:off x="677334" y="1306286"/>
            <a:ext cx="8596668" cy="246037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  <a:p>
            <a:pPr marL="0" indent="0">
              <a:buNone/>
            </a:pPr>
            <a:r>
              <a:rPr lang="ru-RU" b="1" i="1" dirty="0"/>
              <a:t>1. Собака по достижению возраста 2-х месяцев обязательно должна быть вакцинирована против бешенства (бесплатно) в государственном ветеринарном учреждении.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2. Владелец должен принять меры по предотвращению появления нежелательного потомства у животных (стерилизация, кастрация).</a:t>
            </a:r>
          </a:p>
        </p:txBody>
      </p:sp>
    </p:spTree>
    <p:extLst>
      <p:ext uri="{BB962C8B-B14F-4D97-AF65-F5344CB8AC3E}">
        <p14:creationId xmlns:p14="http://schemas.microsoft.com/office/powerpoint/2010/main" val="555364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E902CE-3781-2DE0-1E8A-D407B03B5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4556"/>
            <a:ext cx="9357892" cy="69628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Правила выгула домашних животных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BDCC10-8D90-00F4-8B52-1FFE15AB5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862" y="1830897"/>
            <a:ext cx="5448941" cy="2204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1. Исключать возможность свободного, неконтролируемого передвижения животного при пересечении проезжей части автомобильной дороги, в лифтах и помещениях общего пользования многоквартирных домов, во дворах таких домов, на детских и спортивных площадках;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A802289-20E4-317F-1776-84C1C7D27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9775" y="1005943"/>
            <a:ext cx="8070287" cy="696287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sz="6000" b="1" i="1" dirty="0"/>
              <a:t>При выгуле домашнего животного необходимо соблюдать следующие правила: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F4F1953-90AF-41C2-84F7-43E563B02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98" y="2109097"/>
            <a:ext cx="4662300" cy="319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3B010D-FAF1-0DA6-302B-05CE5F8CD21C}"/>
              </a:ext>
            </a:extLst>
          </p:cNvPr>
          <p:cNvSpPr txBox="1"/>
          <p:nvPr/>
        </p:nvSpPr>
        <p:spPr>
          <a:xfrm>
            <a:off x="461393" y="5770663"/>
            <a:ext cx="80702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3. Не допускать выгул животного вне мест, </a:t>
            </a:r>
            <a:r>
              <a:rPr lang="ru-RU" b="1" i="1" dirty="0" err="1"/>
              <a:t>разрешенных</a:t>
            </a:r>
            <a:r>
              <a:rPr lang="ru-RU" b="1" i="1" dirty="0"/>
              <a:t> решением органа местного самоуправления для выгула животных.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C87727-3DF2-CFD0-7D28-1F448312A115}"/>
              </a:ext>
            </a:extLst>
          </p:cNvPr>
          <p:cNvSpPr txBox="1"/>
          <p:nvPr/>
        </p:nvSpPr>
        <p:spPr>
          <a:xfrm>
            <a:off x="4986024" y="4036762"/>
            <a:ext cx="61910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2. Обеспечивать уборку продуктов жизнедеятельности животного в местах и на территориях общего пользования;</a:t>
            </a:r>
          </a:p>
        </p:txBody>
      </p:sp>
    </p:spTree>
    <p:extLst>
      <p:ext uri="{BB962C8B-B14F-4D97-AF65-F5344CB8AC3E}">
        <p14:creationId xmlns:p14="http://schemas.microsoft.com/office/powerpoint/2010/main" val="3622140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769D623-7F18-07D9-B6D7-B7CF08613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612" y="586496"/>
            <a:ext cx="8869222" cy="10559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4. Выгул потенциально опасной собаки без намордника и поводка независимо от места выгула запрещается, за исключением случаев, если потенциально опасная собака находится на огороженной территории, принадлежащей владельцу потенциально опасной собаки на праве собственности;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539DA87-90CE-9582-2C1F-F1B44F1309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01" y="1861197"/>
            <a:ext cx="4504031" cy="28478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A7DD00-680A-8CA4-7B98-7F8EE22C33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947959"/>
            <a:ext cx="3608662" cy="23371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D2764C-B9EB-0C66-69FA-29FB6741EAA4}"/>
              </a:ext>
            </a:extLst>
          </p:cNvPr>
          <p:cNvSpPr txBox="1"/>
          <p:nvPr/>
        </p:nvSpPr>
        <p:spPr>
          <a:xfrm>
            <a:off x="314612" y="5118593"/>
            <a:ext cx="66818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6. За несоблюдение правил выгула, регистрации и допущения нападения собаки на человека или на другую собак на владельца налагается административный штраф в размере от 3000 до 5000 </a:t>
            </a:r>
            <a:r>
              <a:rPr lang="ru-RU" b="1" i="1" dirty="0" err="1"/>
              <a:t>руб</a:t>
            </a:r>
            <a:r>
              <a:rPr lang="ru-RU" b="1" i="1" dirty="0"/>
              <a:t>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86CFBE-FDA0-0574-4FA9-A96CCF97BE1E}"/>
              </a:ext>
            </a:extLst>
          </p:cNvPr>
          <p:cNvSpPr txBox="1"/>
          <p:nvPr/>
        </p:nvSpPr>
        <p:spPr>
          <a:xfrm>
            <a:off x="4749223" y="2024629"/>
            <a:ext cx="71893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5.О наличии такой собаки должна быть сделана предупреждающая надпись при входе на данную территорию;</a:t>
            </a:r>
          </a:p>
        </p:txBody>
      </p:sp>
    </p:spTree>
    <p:extLst>
      <p:ext uri="{BB962C8B-B14F-4D97-AF65-F5344CB8AC3E}">
        <p14:creationId xmlns:p14="http://schemas.microsoft.com/office/powerpoint/2010/main" val="266236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8136173-4782-3051-E74B-694A59C0C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64" y="204537"/>
            <a:ext cx="8651224" cy="2309811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7. Собаки и кошки, находящиеся на улицах и в иных общественных местах без сопровождающего лица, считаются безнадзорными и подлежат отлову и транспортировке в приюты;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A4A257-18DC-BDE6-DEA3-FA82FA700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651" y="3400138"/>
            <a:ext cx="4278069" cy="28452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1AA310-8C33-5205-BC44-550FB8D50B41}"/>
              </a:ext>
            </a:extLst>
          </p:cNvPr>
          <p:cNvSpPr txBox="1"/>
          <p:nvPr/>
        </p:nvSpPr>
        <p:spPr>
          <a:xfrm>
            <a:off x="4135132" y="1359442"/>
            <a:ext cx="64863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8. Покусавшие людей собаки, кошки подлежат немедленной доставке владельцем или специальной бригадой по отлову безнадзорных собак и кошек в ближайшее ветеринарное лечебное учреждение для осмотра и наблюдения в течение 10 дней.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1EC1E1-55DD-213E-A8F5-57287066D9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40" y="3916093"/>
            <a:ext cx="3916393" cy="220297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FDDDD3-2935-B65F-05E5-1A730231F11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226" y="1225993"/>
            <a:ext cx="3695697" cy="230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0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E9C2A-94AE-EFE3-76F3-2F88AD2C6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286" y="136733"/>
            <a:ext cx="8940716" cy="1793667"/>
          </a:xfrm>
        </p:spPr>
        <p:txBody>
          <a:bodyPr>
            <a:normAutofit/>
          </a:bodyPr>
          <a:lstStyle/>
          <a:p>
            <a:r>
              <a:rPr lang="ru-RU" sz="2800" dirty="0"/>
              <a:t>Порядок действий при обнаружении безнадзорных животных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0926F8-FBD8-4E59-B756-603D804CE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4735" y="726103"/>
            <a:ext cx="6444919" cy="10386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1. Ни в коем случае нельзя бежать, не стоит смотреть собаке в глаза, не показывайте своего страха перед ней;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53A186-DD33-5C97-4E9A-03A708BCD6F3}"/>
              </a:ext>
            </a:extLst>
          </p:cNvPr>
          <p:cNvSpPr txBox="1"/>
          <p:nvPr/>
        </p:nvSpPr>
        <p:spPr>
          <a:xfrm>
            <a:off x="3464735" y="1764730"/>
            <a:ext cx="63336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2. Никогда не прикасайтесь к животным в отсутствие из хозяев, особенно опасно это делать, когда животное ест или спит.</a:t>
            </a:r>
          </a:p>
          <a:p>
            <a:r>
              <a:rPr lang="ru-RU" b="1" i="1" dirty="0"/>
              <a:t>3. Не дразните собак. Не провоцируйте их на агрессию;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7D3C32-B0D7-2123-BA4A-79E04B704647}"/>
              </a:ext>
            </a:extLst>
          </p:cNvPr>
          <p:cNvSpPr txBox="1"/>
          <p:nvPr/>
        </p:nvSpPr>
        <p:spPr>
          <a:xfrm>
            <a:off x="670576" y="3363174"/>
            <a:ext cx="502809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b="1" i="1" dirty="0"/>
          </a:p>
          <a:p>
            <a:r>
              <a:rPr lang="ru-RU" b="1" i="1" dirty="0"/>
              <a:t>4. Не прикармливайте бездомных собак — это далеко не всегда помогает сохранить «добрососедские отношения». Наоборот, могут возникнуть ситуации, когда именно попытка задобрить агрессивно настроенных животных может обернуться неприятностью. Или даже бедой: собаки, которым корм не достался, становятся агрессивными;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8155657-6150-4F89-697C-3CF0BC9E5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62" y="1229167"/>
            <a:ext cx="3131449" cy="194410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7973F9-3260-1AF1-AA05-6471CF24E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929" y="3025808"/>
            <a:ext cx="3710710" cy="246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74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ABA3684-B3DF-B53F-0F52-AB7D3418C8FF}"/>
              </a:ext>
            </a:extLst>
          </p:cNvPr>
          <p:cNvSpPr txBox="1"/>
          <p:nvPr/>
        </p:nvSpPr>
        <p:spPr>
          <a:xfrm>
            <a:off x="3552738" y="318089"/>
            <a:ext cx="60987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5. Важно знать, что уязвимыми местами собаки являются: кончик носа, глаза, переносица, основание черепа, середина спины, живот, переход от морды ко лбу;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013F1E-FF3A-5A6C-AFE0-6F202868AE11}"/>
              </a:ext>
            </a:extLst>
          </p:cNvPr>
          <p:cNvSpPr txBox="1"/>
          <p:nvPr/>
        </p:nvSpPr>
        <p:spPr>
          <a:xfrm>
            <a:off x="708868" y="2856537"/>
            <a:ext cx="371213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6. Собаки очень чувствительны к громким звукам. Можно издать громкий угрожающий звук. При нападении защищайте лицо и горло;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73BE12-D493-5698-441B-A0026F705A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500" y="1602297"/>
            <a:ext cx="4630438" cy="300856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80B7B4A-A8C1-08BC-15BD-371D9D1D1C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407" y="318089"/>
            <a:ext cx="3276065" cy="22743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AAE4EE-1C38-5530-D0CF-41B3B41E7567}"/>
              </a:ext>
            </a:extLst>
          </p:cNvPr>
          <p:cNvSpPr txBox="1"/>
          <p:nvPr/>
        </p:nvSpPr>
        <p:spPr>
          <a:xfrm>
            <a:off x="411061" y="4923341"/>
            <a:ext cx="8992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dirty="0"/>
              <a:t>7. Не прикармливайте бездомных животных – это далеко не всегда помогает сохранить «добрососедские отношения». Наоборот, могут возникнуть ситуации, когда именно попытка задобрить агрессивно настроенных животных может обернуться неприятностью. Или даже бедой: собаки, которым корм не достался, становятся агрессивными.</a:t>
            </a:r>
          </a:p>
        </p:txBody>
      </p:sp>
    </p:spTree>
    <p:extLst>
      <p:ext uri="{BB962C8B-B14F-4D97-AF65-F5344CB8AC3E}">
        <p14:creationId xmlns:p14="http://schemas.microsoft.com/office/powerpoint/2010/main" val="160155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D00AB6-24DA-843D-BDFB-D6FB42A84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723"/>
            <a:ext cx="8596668" cy="1320800"/>
          </a:xfrm>
        </p:spPr>
        <p:txBody>
          <a:bodyPr/>
          <a:lstStyle/>
          <a:p>
            <a:r>
              <a:rPr lang="ru-RU" dirty="0"/>
              <a:t>Что делать если Вас укусила собака?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4C5CB-E04C-B63A-3D05-3B13566CF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185" y="823790"/>
            <a:ext cx="7527099" cy="646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1. Место укуса промыть чистой водой с мылом или дезинфицирующим раствором.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0EA6EB-2595-BFE2-D0BA-96A4D22C79FF}"/>
              </a:ext>
            </a:extLst>
          </p:cNvPr>
          <p:cNvSpPr txBox="1"/>
          <p:nvPr/>
        </p:nvSpPr>
        <p:spPr>
          <a:xfrm>
            <a:off x="425718" y="4159438"/>
            <a:ext cx="39043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b="1" i="1" dirty="0"/>
              <a:t>3. После оказания первой медицинской помощи, немедленно обратитесь к врачу!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1D8165-18B1-8A10-CE76-CA933E503335}"/>
              </a:ext>
            </a:extLst>
          </p:cNvPr>
          <p:cNvSpPr txBox="1"/>
          <p:nvPr/>
        </p:nvSpPr>
        <p:spPr>
          <a:xfrm>
            <a:off x="6229001" y="1100573"/>
            <a:ext cx="27801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b="1" i="1" dirty="0"/>
              <a:t>2. При кровотечении наложить повязку.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EC6357-5639-85DB-27EC-6CA1E0293F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91" y="1537835"/>
            <a:ext cx="4005744" cy="24345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C31B4E-884C-4BDD-4E86-FB9A1274DF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956" y="1869418"/>
            <a:ext cx="4005743" cy="210301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BC8B793-E8B5-0FEF-8F1A-E7ABF499CC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6585" y="4278086"/>
            <a:ext cx="3674808" cy="241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854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Оранжевый и красный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</TotalTime>
  <Words>625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Правила содержания домашних животных и профилактика бешенства</vt:lpstr>
      <vt:lpstr>Уважаемые владельцы домашних животных!</vt:lpstr>
      <vt:lpstr>Вакцинация и стерилизация</vt:lpstr>
      <vt:lpstr>Правила выгула домашних животных</vt:lpstr>
      <vt:lpstr>Презентация PowerPoint</vt:lpstr>
      <vt:lpstr>Презентация PowerPoint</vt:lpstr>
      <vt:lpstr>Порядок действий при обнаружении безнадзорных животных</vt:lpstr>
      <vt:lpstr>Презентация PowerPoint</vt:lpstr>
      <vt:lpstr>Что делать если Вас укусила собака?</vt:lpstr>
      <vt:lpstr>Бешенство. Вирусная инфекция животных и человека.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содержания домашних животных и профилактика бешенства</dc:title>
  <dc:creator>Елена Волк</dc:creator>
  <cp:lastModifiedBy>adm_urz</cp:lastModifiedBy>
  <cp:revision>3</cp:revision>
  <dcterms:created xsi:type="dcterms:W3CDTF">2022-10-05T02:10:30Z</dcterms:created>
  <dcterms:modified xsi:type="dcterms:W3CDTF">2023-10-24T06:21:58Z</dcterms:modified>
</cp:coreProperties>
</file>